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304" r:id="rId3"/>
    <p:sldId id="285" r:id="rId4"/>
    <p:sldId id="269" r:id="rId5"/>
    <p:sldId id="286" r:id="rId6"/>
    <p:sldId id="297" r:id="rId7"/>
    <p:sldId id="298" r:id="rId8"/>
    <p:sldId id="294" r:id="rId9"/>
    <p:sldId id="287" r:id="rId10"/>
    <p:sldId id="268" r:id="rId11"/>
    <p:sldId id="295" r:id="rId12"/>
    <p:sldId id="279" r:id="rId13"/>
    <p:sldId id="278" r:id="rId14"/>
    <p:sldId id="276" r:id="rId15"/>
    <p:sldId id="277" r:id="rId16"/>
    <p:sldId id="300" r:id="rId17"/>
    <p:sldId id="299" r:id="rId18"/>
    <p:sldId id="291" r:id="rId19"/>
    <p:sldId id="256" r:id="rId20"/>
    <p:sldId id="270" r:id="rId21"/>
    <p:sldId id="302" r:id="rId22"/>
    <p:sldId id="272" r:id="rId23"/>
    <p:sldId id="303" r:id="rId24"/>
    <p:sldId id="274" r:id="rId25"/>
    <p:sldId id="273" r:id="rId26"/>
    <p:sldId id="296" r:id="rId27"/>
    <p:sldId id="271" r:id="rId28"/>
    <p:sldId id="292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COCCHI" initials="FC" lastIdx="8" clrIdx="0">
    <p:extLst>
      <p:ext uri="{19B8F6BF-5375-455C-9EA6-DF929625EA0E}">
        <p15:presenceInfo xmlns:p15="http://schemas.microsoft.com/office/powerpoint/2012/main" userId="FEDERICO COCC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33B2D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6" autoAdjust="0"/>
    <p:restoredTop sz="83391" autoAdjust="0"/>
  </p:normalViewPr>
  <p:slideViewPr>
    <p:cSldViewPr snapToGrid="0">
      <p:cViewPr>
        <p:scale>
          <a:sx n="100" d="100"/>
          <a:sy n="100" d="100"/>
        </p:scale>
        <p:origin x="480" y="154"/>
      </p:cViewPr>
      <p:guideLst/>
    </p:cSldViewPr>
  </p:slideViewPr>
  <p:outlineViewPr>
    <p:cViewPr>
      <p:scale>
        <a:sx n="33" d="100"/>
        <a:sy n="33" d="100"/>
      </p:scale>
      <p:origin x="0" y="-64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7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ECA6E-FAF4-4624-9A92-599E269BD055}" type="datetimeFigureOut">
              <a:rPr lang="it-IT" smtClean="0"/>
              <a:t>01/03/2021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CB50B-FD87-4AA7-B39E-38A3B65349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118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Presentiamo il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3518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e come si interfacciano i vari blocchi.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Si può considerare la parte del server come </a:t>
            </a:r>
            <a:r>
              <a:rPr lang="it-IT" sz="1200" i="1" dirty="0"/>
              <a:t>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VEDIAMO IL FLUSSO DELLE OPERAZIONI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120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Abbiamo utilizzato uno schema degli stati, per controllare l’accensione del LED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8279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Le coordinate geografiche vengono </a:t>
            </a:r>
            <a:r>
              <a:rPr lang="it-IT" b="1" u="sng" dirty="0"/>
              <a:t>suddivise</a:t>
            </a:r>
            <a:r>
              <a:rPr lang="it-IT" b="1" dirty="0"/>
              <a:t> in blocchi di 3 byte, per non perdere informazioni nella comunicazione.</a:t>
            </a:r>
          </a:p>
          <a:p>
            <a:endParaRPr lang="it-IT" b="1" dirty="0"/>
          </a:p>
          <a:p>
            <a:r>
              <a:rPr lang="it-IT" dirty="0"/>
              <a:t>° la comunicazione tra Arduino e il bridge avviene tramite la comunicazione seriale,</a:t>
            </a:r>
          </a:p>
          <a:p>
            <a:r>
              <a:rPr lang="it-IT" u="sng" dirty="0"/>
              <a:t>in cui vengono inviati 2 pacchetti</a:t>
            </a:r>
            <a:r>
              <a:rPr lang="it-IT" u="none" dirty="0"/>
              <a:t> </a:t>
            </a:r>
          </a:p>
          <a:p>
            <a:r>
              <a:rPr lang="it-IT" u="none" dirty="0"/>
              <a:t>Che si basano sulla stessa idea</a:t>
            </a:r>
          </a:p>
          <a:p>
            <a:endParaRPr lang="it-IT" u="none" dirty="0"/>
          </a:p>
          <a:p>
            <a:r>
              <a:rPr lang="it-IT" u="none" dirty="0"/>
              <a:t>In 2° posizione</a:t>
            </a:r>
            <a:endParaRPr lang="it-IT" u="sng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7051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acquisire le posizioni dei pazienti malati sul territorio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105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effectLst/>
                <a:latin typeface="Segoe UI" panose="020B0502040204020203" pitchFamily="34" charset="0"/>
              </a:rPr>
              <a:t>FOV: angolo di visione</a:t>
            </a:r>
            <a:endParaRPr lang="it-IT" sz="180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Segoe UI" panose="020B0502040204020203" pitchFamily="34" charset="0"/>
              </a:rPr>
              <a:t>faccio la media degli infrarossi presenti dentro al FOV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0" i="0" dirty="0">
                <a:solidFill>
                  <a:srgbClr val="585858"/>
                </a:solidFill>
                <a:effectLst/>
                <a:latin typeface="Calibri" panose="020F0502020204030204" pitchFamily="34" charset="0"/>
              </a:rPr>
              <a:t>Questo sensore è in grado di misurare la temperatura di un oggetto SENZA CONTATTO,</a:t>
            </a:r>
            <a:br>
              <a:rPr lang="it-IT" sz="2800" dirty="0"/>
            </a:br>
            <a:r>
              <a:rPr lang="it-IT" sz="2800" b="0" i="0" dirty="0">
                <a:solidFill>
                  <a:srgbClr val="585858"/>
                </a:solidFill>
                <a:effectLst/>
                <a:latin typeface="Calibri" panose="020F0502020204030204" pitchFamily="34" charset="0"/>
              </a:rPr>
              <a:t>grazie alla capacità di rilevare la differenza di raggi infrarossi emanati da oggetti di differente temperatura.</a:t>
            </a:r>
            <a:endParaRPr lang="it-IT" sz="1800" dirty="0">
              <a:effectLst/>
              <a:latin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 dati ottenuti da </a:t>
            </a:r>
            <a:r>
              <a:rPr lang="it-IT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Sp0</a:t>
            </a:r>
            <a:r>
              <a:rPr lang="it-IT" sz="10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it-IT" dirty="0"/>
              <a:t>, sono soggetti ad errori e disturbi di vario tipo.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La presenza del filtro passa basso cerca di mitigarli.		(</a:t>
            </a:r>
            <a:r>
              <a:rPr lang="it-IT" sz="1800" dirty="0">
                <a:effectLst/>
                <a:latin typeface="Segoe UI" panose="020B0502040204020203" pitchFamily="34" charset="0"/>
              </a:rPr>
              <a:t>utilizzare il pollice per il rilevamento</a:t>
            </a:r>
            <a:r>
              <a:rPr lang="it-IT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Segoe UI" panose="020B0502040204020203" pitchFamily="34" charset="0"/>
              </a:rPr>
              <a:t>SDA: segnale dati e SCL: segnale di clock</a:t>
            </a:r>
            <a:endParaRPr lang="it-IT" sz="180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950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r>
              <a:rPr lang="it-IT" dirty="0"/>
              <a:t>Bit start: LOW</a:t>
            </a:r>
          </a:p>
          <a:p>
            <a:r>
              <a:rPr lang="it-IT" dirty="0"/>
              <a:t>Dato (8 bit = 1 byte)</a:t>
            </a:r>
          </a:p>
          <a:p>
            <a:r>
              <a:rPr lang="it-IT" dirty="0"/>
              <a:t>Bit controllo</a:t>
            </a:r>
          </a:p>
          <a:p>
            <a:r>
              <a:rPr lang="it-IT" dirty="0"/>
              <a:t>Bit stop: 2 HIGH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626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606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 software per intero nel titolo?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92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5004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presentazione è suddivisa in 5 macro punti - aree</a:t>
            </a:r>
          </a:p>
          <a:p>
            <a:endParaRPr lang="it-IT" dirty="0"/>
          </a:p>
          <a:p>
            <a:r>
              <a:rPr lang="it-IT" dirty="0"/>
              <a:t>Nella prima parte descriviamo le </a:t>
            </a:r>
          </a:p>
          <a:p>
            <a:r>
              <a:rPr lang="it-IT" dirty="0"/>
              <a:t>	obiettivi</a:t>
            </a:r>
          </a:p>
          <a:p>
            <a:endParaRPr lang="it-IT" dirty="0"/>
          </a:p>
          <a:p>
            <a:r>
              <a:rPr lang="it-IT" dirty="0"/>
              <a:t>Nei </a:t>
            </a:r>
            <a:r>
              <a:rPr lang="it-IT" b="1" dirty="0"/>
              <a:t>punti</a:t>
            </a:r>
            <a:r>
              <a:rPr lang="it-IT" dirty="0"/>
              <a:t> 2 - 3 </a:t>
            </a:r>
            <a:r>
              <a:rPr lang="it-IT" b="1" dirty="0"/>
              <a:t>analizzeremo </a:t>
            </a:r>
            <a:r>
              <a:rPr lang="it-IT" dirty="0"/>
              <a:t>la parte tecnica</a:t>
            </a:r>
          </a:p>
          <a:p>
            <a:endParaRPr lang="it-IT" dirty="0"/>
          </a:p>
          <a:p>
            <a:r>
              <a:rPr lang="it-IT" dirty="0"/>
              <a:t>Seguita dalla dimostrazione</a:t>
            </a:r>
          </a:p>
          <a:p>
            <a:endParaRPr lang="it-IT" dirty="0"/>
          </a:p>
          <a:p>
            <a:r>
              <a:rPr lang="it-IT" dirty="0"/>
              <a:t>In fine concludiamo evidenziando gli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966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480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PK: chiavi primarie</a:t>
            </a:r>
          </a:p>
          <a:p>
            <a:r>
              <a:rPr lang="it-IT" dirty="0"/>
              <a:t>FK: chiavi esterne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595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580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854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i="1" u="sng" dirty="0"/>
              <a:t>DEMO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438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200" dirty="0"/>
              <a:t>Pensare se inserire anche parti di codice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200" dirty="0"/>
          </a:p>
          <a:p>
            <a:r>
              <a:rPr lang="it-IT" dirty="0"/>
              <a:t>FARE SCALETTA DELLLA DIMOSTRAZIONE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330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u="sng" dirty="0"/>
              <a:t>Concludiamo sintetizzando </a:t>
            </a:r>
            <a:r>
              <a:rPr lang="it-IT" b="0" dirty="0"/>
              <a:t>i principali …</a:t>
            </a:r>
          </a:p>
          <a:p>
            <a:endParaRPr lang="it-IT" b="0" dirty="0"/>
          </a:p>
          <a:p>
            <a:r>
              <a:rPr lang="it-IT" b="1" dirty="0"/>
              <a:t>(1 – 2) – 3 – 5</a:t>
            </a:r>
          </a:p>
          <a:p>
            <a:r>
              <a:rPr lang="it-IT" b="0" dirty="0"/>
              <a:t>La possibilità per il paziente di caricare i …</a:t>
            </a:r>
          </a:p>
          <a:p>
            <a:r>
              <a:rPr lang="it-IT" b="1" dirty="0"/>
              <a:t>Da remoto, in modo sicuro </a:t>
            </a:r>
            <a:r>
              <a:rPr lang="it-IT" b="0" dirty="0"/>
              <a:t>ed avendo un’interazione a distanza …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C6869-BAA4-4436-9D43-9FE6D3DC37C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467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/>
              <a:t>. Nuove features</a:t>
            </a:r>
          </a:p>
          <a:p>
            <a:endParaRPr lang="it-IT" dirty="0"/>
          </a:p>
          <a:p>
            <a:r>
              <a:rPr lang="it-IT" dirty="0"/>
              <a:t>. New </a:t>
            </a:r>
            <a:r>
              <a:rPr lang="it-IT" dirty="0" err="1"/>
              <a:t>sensors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Togliere i cavi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54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02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it-IT" b="0" dirty="0"/>
              <a:t>Durante la </a:t>
            </a:r>
            <a:r>
              <a:rPr lang="it-IT" b="0" dirty="0">
                <a:highlight>
                  <a:srgbClr val="FFFF00"/>
                </a:highlight>
              </a:rPr>
              <a:t>fas</a:t>
            </a:r>
            <a:r>
              <a:rPr lang="it-IT" b="0" dirty="0"/>
              <a:t>e ideativa </a:t>
            </a:r>
            <a:r>
              <a:rPr lang="it-IT" b="1" dirty="0"/>
              <a:t>abbiamo individuato un progetto che </a:t>
            </a:r>
            <a:r>
              <a:rPr lang="it-IT" b="0" dirty="0"/>
              <a:t>contenga </a:t>
            </a:r>
          </a:p>
          <a:p>
            <a:endParaRPr lang="it-IT" b="0" dirty="0"/>
          </a:p>
          <a:p>
            <a:r>
              <a:rPr lang="it-IT" b="0" dirty="0"/>
              <a:t>E che sia fortemente legato </a:t>
            </a:r>
            <a:r>
              <a:rPr lang="it-IT" b="1" dirty="0"/>
              <a:t>all’attualità</a:t>
            </a:r>
          </a:p>
          <a:p>
            <a:endParaRPr lang="it-IT" b="1" dirty="0"/>
          </a:p>
          <a:p>
            <a:pPr marL="171450" indent="-171450">
              <a:buFontTx/>
              <a:buChar char="-"/>
            </a:pPr>
            <a:r>
              <a:rPr lang="it-IT" b="1" dirty="0"/>
              <a:t>fabbisogni: </a:t>
            </a:r>
          </a:p>
          <a:p>
            <a:pPr marL="0" indent="0">
              <a:buFontTx/>
              <a:buNone/>
            </a:pPr>
            <a:r>
              <a:rPr lang="it-IT" b="0" i="1" u="none" dirty="0"/>
              <a:t>In modo preciso e sicuro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C6869-BAA4-4436-9D43-9FE6D3DC37C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01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progetto sviluppato consiste in un … di un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01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Gli </a:t>
            </a:r>
            <a:r>
              <a:rPr lang="it-IT" b="1" dirty="0"/>
              <a:t>obiettivi che ci poniamo</a:t>
            </a:r>
            <a:r>
              <a:rPr lang="it-IT" dirty="0"/>
              <a:t> sono quelli di:</a:t>
            </a:r>
          </a:p>
          <a:p>
            <a:endParaRPr lang="it-IT" dirty="0"/>
          </a:p>
          <a:p>
            <a:r>
              <a:rPr lang="it-IT" dirty="0"/>
              <a:t>	Conoscere lo stato di salute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250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SCALABILITA’ ???</a:t>
            </a:r>
          </a:p>
          <a:p>
            <a:endParaRPr lang="it-IT" dirty="0"/>
          </a:p>
          <a:p>
            <a:r>
              <a:rPr lang="it-IT" b="1" dirty="0"/>
              <a:t>ASL</a:t>
            </a:r>
            <a:r>
              <a:rPr lang="it-IT" dirty="0"/>
              <a:t>: dati aggregati forniti da una diffusione capillare sul territorio del dispositivo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591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Nella figura in alto vediamo…</a:t>
            </a: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Per completare il progetto, si è creato anche il prototipo del contenitore del HW utilizzato.  (come si vede nell’immagine in basso)</a:t>
            </a:r>
          </a:p>
          <a:p>
            <a:r>
              <a:rPr lang="it-IT" dirty="0"/>
              <a:t>Così otteniamo il </a:t>
            </a:r>
            <a:r>
              <a:rPr lang="it-IT" b="1" dirty="0"/>
              <a:t>design del prodotto finale</a:t>
            </a:r>
            <a:r>
              <a:rPr lang="it-IT" dirty="0"/>
              <a:t>, da cui abbiamo acquisito il modello 3D per simulare il dispositivo.</a:t>
            </a:r>
          </a:p>
          <a:p>
            <a:endParaRPr lang="it-IT" dirty="0"/>
          </a:p>
          <a:p>
            <a:r>
              <a:rPr lang="it-IT" dirty="0"/>
              <a:t>Il modello 3D è stato acquisito con tecniche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300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/>
              <a:t>… tramite tecniche (nuvola di punti)</a:t>
            </a:r>
          </a:p>
          <a:p>
            <a:endParaRPr lang="it-IT" sz="1200" dirty="0"/>
          </a:p>
          <a:p>
            <a:r>
              <a:rPr lang="it-IT" sz="1200" u="sng" dirty="0"/>
              <a:t>Vantaggi</a:t>
            </a:r>
            <a:r>
              <a:rPr lang="it-IT" sz="1200" dirty="0"/>
              <a:t> del modello 3D:</a:t>
            </a:r>
          </a:p>
          <a:p>
            <a:r>
              <a:rPr lang="it-IT" sz="1200" dirty="0"/>
              <a:t>- Presentazione al committente </a:t>
            </a:r>
          </a:p>
          <a:p>
            <a:endParaRPr lang="it-IT" sz="1200" dirty="0"/>
          </a:p>
          <a:p>
            <a:r>
              <a:rPr lang="it-IT" sz="1200" dirty="0"/>
              <a:t>- Ricerca di miglioramenti futuri</a:t>
            </a:r>
          </a:p>
          <a:p>
            <a:endParaRPr lang="it-IT" sz="1200" dirty="0"/>
          </a:p>
          <a:p>
            <a:r>
              <a:rPr lang="it-IT" sz="1200" dirty="0"/>
              <a:t>- Stampa 3D: </a:t>
            </a:r>
            <a:r>
              <a:rPr lang="it-IT" sz="1200" dirty="0">
                <a:sym typeface="Wingdings" panose="05000000000000000000" pitchFamily="2" charset="2"/>
              </a:rPr>
              <a:t>produzione del dispositivo</a:t>
            </a:r>
            <a:endParaRPr lang="it-IT" sz="1200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432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dirty="0"/>
              <a:t>Ora passiamo alla … composta da vari blocchi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/>
              <a:t>è</a:t>
            </a:r>
            <a:endParaRPr lang="it-IT" dirty="0"/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u="sng" dirty="0"/>
              <a:t>Andando più nel dettaglio </a:t>
            </a:r>
            <a:r>
              <a:rPr lang="it-IT" sz="1200" dirty="0"/>
              <a:t>vediamo lo schema dell’architettura …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CB50B-FD87-4AA7-B39E-38A3B65349F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61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0508F-169C-48B3-8255-3B8AE652E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8A4C630-46A5-4116-8813-49A2824E1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3E2185-3DE7-433C-8C0B-94831082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C2250-AFD4-48FA-8E5A-9DB30AA1EF13}" type="datetime1">
              <a:rPr lang="it-IT" smtClean="0"/>
              <a:t>01/03/2021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3F38FF-F514-4DD5-859E-DA26F834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D8D1FF-7928-4677-ABE1-5B49EDDC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062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A03256-C668-4041-B2B4-EAC0F3BE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3904173-900C-47BF-9FAC-09220047E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2AF9AA-B3F5-4422-B117-7AED46A7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F000-905F-4554-87EF-E1D639041DD4}" type="datetime1">
              <a:rPr lang="it-IT" smtClean="0"/>
              <a:t>01/03/2021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DDA945-4927-48B0-8909-1F31E7A4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04F1E5-EAFC-45C3-976C-5C3734AA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145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4DEADF6-C4B1-42BA-AE32-50BBFCF9C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D573D9-BFC8-4DF3-BCBB-9AD454ABD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D2CC9D-8A80-459F-8B03-858C3732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6962-9158-4C11-BBE3-93811D43735B}" type="datetime1">
              <a:rPr lang="it-IT" smtClean="0"/>
              <a:t>01/03/2021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76366E-2EB4-4B8E-9074-E7294940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5A9253-5F22-4DDC-A66C-39F6D75D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93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CDCB0-FEB4-4D41-B8ED-5431B532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6CEB7D-5F57-4937-A802-4F57E43A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18B29D-19CF-43C7-9748-983CBE3D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53E86-8113-4624-A817-6C787B6B1B63}" type="datetime1">
              <a:rPr lang="it-IT" smtClean="0"/>
              <a:t>01/03/2021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CAE2F0-FB59-47F5-94B2-63108B50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0B7751-0FF7-474E-B889-783DAA4F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62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3C71D-A343-4EF4-A452-980EA96B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22BF21-78E5-48D7-BFA2-55D1E86E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72AD9A-1CA5-4E95-A667-9FFCBA32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947A-5DA9-4DDF-89FE-5675E1308C01}" type="datetime1">
              <a:rPr lang="it-IT" smtClean="0"/>
              <a:t>01/03/2021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F239AA-FBE0-411A-9657-413076D9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FCC545-6DF3-4D25-9193-573EDE8A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6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6423C-CBD3-4F1B-896E-2F0BC1C1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587E47-FECC-4F1D-92D8-C52D15D44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7B5B5D-DC19-4413-9138-824AE067F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92E4A3-54EF-4F58-9A33-B363903E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BD8D-9B15-4C58-9AED-EAE2433E7C0F}" type="datetime1">
              <a:rPr lang="it-IT" smtClean="0"/>
              <a:t>01/03/2021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1342DF-313B-4EBF-B892-56A9588D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769F3DF-3B33-4811-8FFF-1E9D08D9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03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EF8F5D-3288-4835-AD49-C10484A4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1134F6-EA8E-40FD-B8F0-4E5D22169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C52775-71BD-44A7-ADBA-2BC861A3B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9027425-9102-43B4-8816-1162CD8B1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8432F42-854F-42F4-965B-36F6387A7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9785FB-D42F-46C6-A2EB-E0014653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53F1-BFC7-48B3-A172-7420493897EB}" type="datetime1">
              <a:rPr lang="it-IT" smtClean="0"/>
              <a:t>01/03/2021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32E9AAC-09CF-4AE0-8073-A3BAE46C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65A4D95-60BF-41D9-A6E4-9D927A9CC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74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3C2A64-C241-4594-9BB3-0AC4C9B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01EFA7-5908-4738-89CB-15655A8C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586A-FF03-42E4-BD70-BCAA3BF92106}" type="datetime1">
              <a:rPr lang="it-IT" smtClean="0"/>
              <a:t>01/03/2021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CF8969-C2E8-42CB-B335-E8A5EB9F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91AE92-DD78-4523-8E73-FA8B9B43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188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A69FC7B-18F0-4AEE-AF47-A32D9352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4DD2-2858-4C55-B376-7D350EAAB89C}" type="datetime1">
              <a:rPr lang="it-IT" smtClean="0"/>
              <a:t>01/03/2021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34DF2C7-E044-40A8-A95A-8E189C864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7828AF-7673-4287-A47A-9EB11D5A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544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1EC9E2-D817-43C9-A2DD-CB753E6D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CD6371-0388-4A9C-9A4B-9FF6E2862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DC956-CE5E-4E72-BE1F-250E975A5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0CDEDA2-D2FA-4CA0-AD27-5B3AAF49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2FF3-0846-4078-8D41-9E09E7FC2321}" type="datetime1">
              <a:rPr lang="it-IT" smtClean="0"/>
              <a:t>01/03/2021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04DD8A-4A27-4322-966E-C9C776A0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C228C7-31A8-453C-88C0-1DFF302D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3158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B12B36-A72D-4591-8AD8-4446A191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5BACE40-1B07-40A0-8358-394ABDE08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997DD0-5CDD-48DB-AC9E-8FAF15C25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FC2296F-F7FF-46A6-AA2D-82CB5476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94AB-858A-44D2-A762-7D4D0BF36AA4}" type="datetime1">
              <a:rPr lang="it-IT" smtClean="0"/>
              <a:t>01/03/2021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1B02C9-97D1-4214-B18F-0A1BDF0E3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E24A47-AC50-4C91-8501-7B2D4EEC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0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7773F64-089F-446B-AB19-FC79FCA5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F456B7-8C27-4125-8C77-71A98E7A9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B6C4FF-1D62-4C95-A7D0-F50B59835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7250B-B7B9-47D0-B79B-110C3A482810}" type="datetime1">
              <a:rPr lang="it-IT" smtClean="0"/>
              <a:t>01/03/2021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4C0D99-CEED-4402-9349-092C19C2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082551-AFC1-4BAD-8BC1-E3BBF6CF9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51E70-039A-47F5-818D-73CED4C85D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47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684CD43-0EC3-43E6-9AD0-08043D4DD0F6}"/>
              </a:ext>
            </a:extLst>
          </p:cNvPr>
          <p:cNvSpPr/>
          <p:nvPr/>
        </p:nvSpPr>
        <p:spPr>
          <a:xfrm>
            <a:off x="0" y="-27443"/>
            <a:ext cx="11353800" cy="1785600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F497C7-3DD6-46BE-89AD-3E94269E2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7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HEALTH DETECTOR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sz="3200" b="1" dirty="0">
                <a:solidFill>
                  <a:schemeClr val="bg1"/>
                </a:solidFill>
              </a:rPr>
              <a:t>sistema di telemedicina durante la pandemia COVID-19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BFBF77-E48F-45B1-95CF-90E4B356F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Internet of </a:t>
            </a:r>
            <a:r>
              <a:rPr lang="it-IT" dirty="0" err="1"/>
              <a:t>Things</a:t>
            </a:r>
            <a:r>
              <a:rPr lang="it-IT" dirty="0"/>
              <a:t> and 3D systems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Progetto realizzato da: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Riccardo </a:t>
            </a:r>
            <a:r>
              <a:rPr lang="it-IT" dirty="0" err="1"/>
              <a:t>Agazzotti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Federico Cocchi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47DF00-49CA-41C6-B17F-90A221703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38" y="2344747"/>
            <a:ext cx="3720462" cy="3448457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9D8F3265-3F45-4D27-9024-243614583DA6}"/>
              </a:ext>
            </a:extLst>
          </p:cNvPr>
          <p:cNvCxnSpPr>
            <a:cxnSpLocks/>
          </p:cNvCxnSpPr>
          <p:nvPr/>
        </p:nvCxnSpPr>
        <p:spPr>
          <a:xfrm>
            <a:off x="120316" y="6176963"/>
            <a:ext cx="1123348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776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C0BF00-8A68-4CB6-BFF8-7F5582496DDA}"/>
              </a:ext>
            </a:extLst>
          </p:cNvPr>
          <p:cNvSpPr txBox="1"/>
          <p:nvPr/>
        </p:nvSpPr>
        <p:spPr>
          <a:xfrm>
            <a:off x="558360" y="383474"/>
            <a:ext cx="6821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C33B2D"/>
                </a:solidFill>
              </a:rPr>
              <a:t>Architettura del sistema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E74A3A4-45C9-49A6-8055-D00BF94D88C4}"/>
              </a:ext>
            </a:extLst>
          </p:cNvPr>
          <p:cNvSpPr/>
          <p:nvPr/>
        </p:nvSpPr>
        <p:spPr>
          <a:xfrm>
            <a:off x="2298669" y="2861187"/>
            <a:ext cx="1777181" cy="11356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Arduino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7B85A9E-4E57-44CF-BA1B-F2E6B6AF40D4}"/>
              </a:ext>
            </a:extLst>
          </p:cNvPr>
          <p:cNvSpPr/>
          <p:nvPr/>
        </p:nvSpPr>
        <p:spPr>
          <a:xfrm>
            <a:off x="5017288" y="2861186"/>
            <a:ext cx="1777181" cy="11356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Bridge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A7ED4F4-1713-4394-AE45-9B68424B64F9}"/>
              </a:ext>
            </a:extLst>
          </p:cNvPr>
          <p:cNvSpPr/>
          <p:nvPr/>
        </p:nvSpPr>
        <p:spPr>
          <a:xfrm>
            <a:off x="7866185" y="2861187"/>
            <a:ext cx="1777181" cy="11356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Server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BEC4721-19D1-4D83-B0C5-E48989CFEB9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075850" y="3428999"/>
            <a:ext cx="9414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8ABD325-FC7F-4BE2-B113-0491D9268BA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794469" y="3428999"/>
            <a:ext cx="10717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26DF47E1-5FEA-49FC-933A-26DFC119FA6F}"/>
              </a:ext>
            </a:extLst>
          </p:cNvPr>
          <p:cNvSpPr/>
          <p:nvPr/>
        </p:nvSpPr>
        <p:spPr>
          <a:xfrm>
            <a:off x="7066207" y="2713703"/>
            <a:ext cx="154858" cy="1305232"/>
          </a:xfrm>
          <a:custGeom>
            <a:avLst/>
            <a:gdLst>
              <a:gd name="connsiteX0" fmla="*/ 154858 w 154858"/>
              <a:gd name="connsiteY0" fmla="*/ 0 h 1305232"/>
              <a:gd name="connsiteX1" fmla="*/ 81116 w 154858"/>
              <a:gd name="connsiteY1" fmla="*/ 66367 h 1305232"/>
              <a:gd name="connsiteX2" fmla="*/ 29497 w 154858"/>
              <a:gd name="connsiteY2" fmla="*/ 110613 h 1305232"/>
              <a:gd name="connsiteX3" fmla="*/ 7374 w 154858"/>
              <a:gd name="connsiteY3" fmla="*/ 154858 h 1305232"/>
              <a:gd name="connsiteX4" fmla="*/ 22123 w 154858"/>
              <a:gd name="connsiteY4" fmla="*/ 243348 h 1305232"/>
              <a:gd name="connsiteX5" fmla="*/ 29497 w 154858"/>
              <a:gd name="connsiteY5" fmla="*/ 272845 h 1305232"/>
              <a:gd name="connsiteX6" fmla="*/ 58994 w 154858"/>
              <a:gd name="connsiteY6" fmla="*/ 317090 h 1305232"/>
              <a:gd name="connsiteX7" fmla="*/ 73742 w 154858"/>
              <a:gd name="connsiteY7" fmla="*/ 339213 h 1305232"/>
              <a:gd name="connsiteX8" fmla="*/ 95865 w 154858"/>
              <a:gd name="connsiteY8" fmla="*/ 412954 h 1305232"/>
              <a:gd name="connsiteX9" fmla="*/ 110613 w 154858"/>
              <a:gd name="connsiteY9" fmla="*/ 435077 h 1305232"/>
              <a:gd name="connsiteX10" fmla="*/ 125361 w 154858"/>
              <a:gd name="connsiteY10" fmla="*/ 479322 h 1305232"/>
              <a:gd name="connsiteX11" fmla="*/ 125361 w 154858"/>
              <a:gd name="connsiteY11" fmla="*/ 597309 h 1305232"/>
              <a:gd name="connsiteX12" fmla="*/ 117987 w 154858"/>
              <a:gd name="connsiteY12" fmla="*/ 619432 h 1305232"/>
              <a:gd name="connsiteX13" fmla="*/ 88490 w 154858"/>
              <a:gd name="connsiteY13" fmla="*/ 641554 h 1305232"/>
              <a:gd name="connsiteX14" fmla="*/ 73742 w 154858"/>
              <a:gd name="connsiteY14" fmla="*/ 671051 h 1305232"/>
              <a:gd name="connsiteX15" fmla="*/ 66368 w 154858"/>
              <a:gd name="connsiteY15" fmla="*/ 693174 h 1305232"/>
              <a:gd name="connsiteX16" fmla="*/ 44245 w 154858"/>
              <a:gd name="connsiteY16" fmla="*/ 715296 h 1305232"/>
              <a:gd name="connsiteX17" fmla="*/ 29497 w 154858"/>
              <a:gd name="connsiteY17" fmla="*/ 759542 h 1305232"/>
              <a:gd name="connsiteX18" fmla="*/ 22123 w 154858"/>
              <a:gd name="connsiteY18" fmla="*/ 781664 h 1305232"/>
              <a:gd name="connsiteX19" fmla="*/ 36871 w 154858"/>
              <a:gd name="connsiteY19" fmla="*/ 833283 h 1305232"/>
              <a:gd name="connsiteX20" fmla="*/ 66368 w 154858"/>
              <a:gd name="connsiteY20" fmla="*/ 862780 h 1305232"/>
              <a:gd name="connsiteX21" fmla="*/ 110613 w 154858"/>
              <a:gd name="connsiteY21" fmla="*/ 921774 h 1305232"/>
              <a:gd name="connsiteX22" fmla="*/ 125361 w 154858"/>
              <a:gd name="connsiteY22" fmla="*/ 966019 h 1305232"/>
              <a:gd name="connsiteX23" fmla="*/ 117987 w 154858"/>
              <a:gd name="connsiteY23" fmla="*/ 1076632 h 1305232"/>
              <a:gd name="connsiteX24" fmla="*/ 103239 w 154858"/>
              <a:gd name="connsiteY24" fmla="*/ 1128251 h 1305232"/>
              <a:gd name="connsiteX25" fmla="*/ 88490 w 154858"/>
              <a:gd name="connsiteY25" fmla="*/ 1157748 h 1305232"/>
              <a:gd name="connsiteX26" fmla="*/ 58994 w 154858"/>
              <a:gd name="connsiteY26" fmla="*/ 1216742 h 1305232"/>
              <a:gd name="connsiteX27" fmla="*/ 51619 w 154858"/>
              <a:gd name="connsiteY27" fmla="*/ 1238864 h 1305232"/>
              <a:gd name="connsiteX28" fmla="*/ 14748 w 154858"/>
              <a:gd name="connsiteY28" fmla="*/ 1268361 h 1305232"/>
              <a:gd name="connsiteX29" fmla="*/ 0 w 154858"/>
              <a:gd name="connsiteY29" fmla="*/ 1305232 h 13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4858" h="1305232">
                <a:moveTo>
                  <a:pt x="154858" y="0"/>
                </a:moveTo>
                <a:cubicBezTo>
                  <a:pt x="23547" y="131311"/>
                  <a:pt x="173482" y="-14452"/>
                  <a:pt x="81116" y="66367"/>
                </a:cubicBezTo>
                <a:cubicBezTo>
                  <a:pt x="23886" y="116443"/>
                  <a:pt x="76870" y="79029"/>
                  <a:pt x="29497" y="110613"/>
                </a:cubicBezTo>
                <a:cubicBezTo>
                  <a:pt x="22039" y="121800"/>
                  <a:pt x="7374" y="139591"/>
                  <a:pt x="7374" y="154858"/>
                </a:cubicBezTo>
                <a:cubicBezTo>
                  <a:pt x="7374" y="220783"/>
                  <a:pt x="10584" y="202962"/>
                  <a:pt x="22123" y="243348"/>
                </a:cubicBezTo>
                <a:cubicBezTo>
                  <a:pt x="24907" y="253093"/>
                  <a:pt x="24965" y="263780"/>
                  <a:pt x="29497" y="272845"/>
                </a:cubicBezTo>
                <a:cubicBezTo>
                  <a:pt x="37424" y="288699"/>
                  <a:pt x="49162" y="302342"/>
                  <a:pt x="58994" y="317090"/>
                </a:cubicBezTo>
                <a:lnTo>
                  <a:pt x="73742" y="339213"/>
                </a:lnTo>
                <a:cubicBezTo>
                  <a:pt x="77865" y="355704"/>
                  <a:pt x="88682" y="402179"/>
                  <a:pt x="95865" y="412954"/>
                </a:cubicBezTo>
                <a:cubicBezTo>
                  <a:pt x="100781" y="420328"/>
                  <a:pt x="107014" y="426978"/>
                  <a:pt x="110613" y="435077"/>
                </a:cubicBezTo>
                <a:cubicBezTo>
                  <a:pt x="116927" y="449283"/>
                  <a:pt x="125361" y="479322"/>
                  <a:pt x="125361" y="479322"/>
                </a:cubicBezTo>
                <a:cubicBezTo>
                  <a:pt x="133372" y="543414"/>
                  <a:pt x="137014" y="533217"/>
                  <a:pt x="125361" y="597309"/>
                </a:cubicBezTo>
                <a:cubicBezTo>
                  <a:pt x="123971" y="604957"/>
                  <a:pt x="122963" y="613460"/>
                  <a:pt x="117987" y="619432"/>
                </a:cubicBezTo>
                <a:cubicBezTo>
                  <a:pt x="110119" y="628874"/>
                  <a:pt x="98322" y="634180"/>
                  <a:pt x="88490" y="641554"/>
                </a:cubicBezTo>
                <a:cubicBezTo>
                  <a:pt x="83574" y="651386"/>
                  <a:pt x="78072" y="660947"/>
                  <a:pt x="73742" y="671051"/>
                </a:cubicBezTo>
                <a:cubicBezTo>
                  <a:pt x="70680" y="678196"/>
                  <a:pt x="70680" y="686706"/>
                  <a:pt x="66368" y="693174"/>
                </a:cubicBezTo>
                <a:cubicBezTo>
                  <a:pt x="60583" y="701851"/>
                  <a:pt x="51619" y="707922"/>
                  <a:pt x="44245" y="715296"/>
                </a:cubicBezTo>
                <a:lnTo>
                  <a:pt x="29497" y="759542"/>
                </a:lnTo>
                <a:lnTo>
                  <a:pt x="22123" y="781664"/>
                </a:lnTo>
                <a:cubicBezTo>
                  <a:pt x="22894" y="784749"/>
                  <a:pt x="32802" y="827586"/>
                  <a:pt x="36871" y="833283"/>
                </a:cubicBezTo>
                <a:cubicBezTo>
                  <a:pt x="44953" y="844598"/>
                  <a:pt x="58655" y="851210"/>
                  <a:pt x="66368" y="862780"/>
                </a:cubicBezTo>
                <a:cubicBezTo>
                  <a:pt x="99722" y="912810"/>
                  <a:pt x="83332" y="894491"/>
                  <a:pt x="110613" y="921774"/>
                </a:cubicBezTo>
                <a:cubicBezTo>
                  <a:pt x="115529" y="936522"/>
                  <a:pt x="126395" y="950507"/>
                  <a:pt x="125361" y="966019"/>
                </a:cubicBezTo>
                <a:cubicBezTo>
                  <a:pt x="122903" y="1002890"/>
                  <a:pt x="121855" y="1039882"/>
                  <a:pt x="117987" y="1076632"/>
                </a:cubicBezTo>
                <a:cubicBezTo>
                  <a:pt x="117117" y="1084900"/>
                  <a:pt x="107384" y="1118579"/>
                  <a:pt x="103239" y="1128251"/>
                </a:cubicBezTo>
                <a:cubicBezTo>
                  <a:pt x="98909" y="1138355"/>
                  <a:pt x="92573" y="1147541"/>
                  <a:pt x="88490" y="1157748"/>
                </a:cubicBezTo>
                <a:cubicBezTo>
                  <a:pt x="65893" y="1214239"/>
                  <a:pt x="87261" y="1188473"/>
                  <a:pt x="58994" y="1216742"/>
                </a:cubicBezTo>
                <a:cubicBezTo>
                  <a:pt x="56536" y="1224116"/>
                  <a:pt x="55618" y="1232199"/>
                  <a:pt x="51619" y="1238864"/>
                </a:cubicBezTo>
                <a:cubicBezTo>
                  <a:pt x="44612" y="1250542"/>
                  <a:pt x="24800" y="1261660"/>
                  <a:pt x="14748" y="1268361"/>
                </a:cubicBezTo>
                <a:cubicBezTo>
                  <a:pt x="5636" y="1295697"/>
                  <a:pt x="10850" y="1283531"/>
                  <a:pt x="0" y="130523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CE6E5C69-1FF5-4167-B268-00B84584F218}"/>
              </a:ext>
            </a:extLst>
          </p:cNvPr>
          <p:cNvSpPr/>
          <p:nvPr/>
        </p:nvSpPr>
        <p:spPr>
          <a:xfrm>
            <a:off x="7252898" y="2776384"/>
            <a:ext cx="154858" cy="1305232"/>
          </a:xfrm>
          <a:custGeom>
            <a:avLst/>
            <a:gdLst>
              <a:gd name="connsiteX0" fmla="*/ 154858 w 154858"/>
              <a:gd name="connsiteY0" fmla="*/ 0 h 1305232"/>
              <a:gd name="connsiteX1" fmla="*/ 81116 w 154858"/>
              <a:gd name="connsiteY1" fmla="*/ 66367 h 1305232"/>
              <a:gd name="connsiteX2" fmla="*/ 29497 w 154858"/>
              <a:gd name="connsiteY2" fmla="*/ 110613 h 1305232"/>
              <a:gd name="connsiteX3" fmla="*/ 7374 w 154858"/>
              <a:gd name="connsiteY3" fmla="*/ 154858 h 1305232"/>
              <a:gd name="connsiteX4" fmla="*/ 22123 w 154858"/>
              <a:gd name="connsiteY4" fmla="*/ 243348 h 1305232"/>
              <a:gd name="connsiteX5" fmla="*/ 29497 w 154858"/>
              <a:gd name="connsiteY5" fmla="*/ 272845 h 1305232"/>
              <a:gd name="connsiteX6" fmla="*/ 58994 w 154858"/>
              <a:gd name="connsiteY6" fmla="*/ 317090 h 1305232"/>
              <a:gd name="connsiteX7" fmla="*/ 73742 w 154858"/>
              <a:gd name="connsiteY7" fmla="*/ 339213 h 1305232"/>
              <a:gd name="connsiteX8" fmla="*/ 95865 w 154858"/>
              <a:gd name="connsiteY8" fmla="*/ 412954 h 1305232"/>
              <a:gd name="connsiteX9" fmla="*/ 110613 w 154858"/>
              <a:gd name="connsiteY9" fmla="*/ 435077 h 1305232"/>
              <a:gd name="connsiteX10" fmla="*/ 125361 w 154858"/>
              <a:gd name="connsiteY10" fmla="*/ 479322 h 1305232"/>
              <a:gd name="connsiteX11" fmla="*/ 125361 w 154858"/>
              <a:gd name="connsiteY11" fmla="*/ 597309 h 1305232"/>
              <a:gd name="connsiteX12" fmla="*/ 117987 w 154858"/>
              <a:gd name="connsiteY12" fmla="*/ 619432 h 1305232"/>
              <a:gd name="connsiteX13" fmla="*/ 88490 w 154858"/>
              <a:gd name="connsiteY13" fmla="*/ 641554 h 1305232"/>
              <a:gd name="connsiteX14" fmla="*/ 73742 w 154858"/>
              <a:gd name="connsiteY14" fmla="*/ 671051 h 1305232"/>
              <a:gd name="connsiteX15" fmla="*/ 66368 w 154858"/>
              <a:gd name="connsiteY15" fmla="*/ 693174 h 1305232"/>
              <a:gd name="connsiteX16" fmla="*/ 44245 w 154858"/>
              <a:gd name="connsiteY16" fmla="*/ 715296 h 1305232"/>
              <a:gd name="connsiteX17" fmla="*/ 29497 w 154858"/>
              <a:gd name="connsiteY17" fmla="*/ 759542 h 1305232"/>
              <a:gd name="connsiteX18" fmla="*/ 22123 w 154858"/>
              <a:gd name="connsiteY18" fmla="*/ 781664 h 1305232"/>
              <a:gd name="connsiteX19" fmla="*/ 36871 w 154858"/>
              <a:gd name="connsiteY19" fmla="*/ 833283 h 1305232"/>
              <a:gd name="connsiteX20" fmla="*/ 66368 w 154858"/>
              <a:gd name="connsiteY20" fmla="*/ 862780 h 1305232"/>
              <a:gd name="connsiteX21" fmla="*/ 110613 w 154858"/>
              <a:gd name="connsiteY21" fmla="*/ 921774 h 1305232"/>
              <a:gd name="connsiteX22" fmla="*/ 125361 w 154858"/>
              <a:gd name="connsiteY22" fmla="*/ 966019 h 1305232"/>
              <a:gd name="connsiteX23" fmla="*/ 117987 w 154858"/>
              <a:gd name="connsiteY23" fmla="*/ 1076632 h 1305232"/>
              <a:gd name="connsiteX24" fmla="*/ 103239 w 154858"/>
              <a:gd name="connsiteY24" fmla="*/ 1128251 h 1305232"/>
              <a:gd name="connsiteX25" fmla="*/ 88490 w 154858"/>
              <a:gd name="connsiteY25" fmla="*/ 1157748 h 1305232"/>
              <a:gd name="connsiteX26" fmla="*/ 58994 w 154858"/>
              <a:gd name="connsiteY26" fmla="*/ 1216742 h 1305232"/>
              <a:gd name="connsiteX27" fmla="*/ 51619 w 154858"/>
              <a:gd name="connsiteY27" fmla="*/ 1238864 h 1305232"/>
              <a:gd name="connsiteX28" fmla="*/ 14748 w 154858"/>
              <a:gd name="connsiteY28" fmla="*/ 1268361 h 1305232"/>
              <a:gd name="connsiteX29" fmla="*/ 0 w 154858"/>
              <a:gd name="connsiteY29" fmla="*/ 1305232 h 13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4858" h="1305232">
                <a:moveTo>
                  <a:pt x="154858" y="0"/>
                </a:moveTo>
                <a:cubicBezTo>
                  <a:pt x="23547" y="131311"/>
                  <a:pt x="173482" y="-14452"/>
                  <a:pt x="81116" y="66367"/>
                </a:cubicBezTo>
                <a:cubicBezTo>
                  <a:pt x="23886" y="116443"/>
                  <a:pt x="76870" y="79029"/>
                  <a:pt x="29497" y="110613"/>
                </a:cubicBezTo>
                <a:cubicBezTo>
                  <a:pt x="22039" y="121800"/>
                  <a:pt x="7374" y="139591"/>
                  <a:pt x="7374" y="154858"/>
                </a:cubicBezTo>
                <a:cubicBezTo>
                  <a:pt x="7374" y="220783"/>
                  <a:pt x="10584" y="202962"/>
                  <a:pt x="22123" y="243348"/>
                </a:cubicBezTo>
                <a:cubicBezTo>
                  <a:pt x="24907" y="253093"/>
                  <a:pt x="24965" y="263780"/>
                  <a:pt x="29497" y="272845"/>
                </a:cubicBezTo>
                <a:cubicBezTo>
                  <a:pt x="37424" y="288699"/>
                  <a:pt x="49162" y="302342"/>
                  <a:pt x="58994" y="317090"/>
                </a:cubicBezTo>
                <a:lnTo>
                  <a:pt x="73742" y="339213"/>
                </a:lnTo>
                <a:cubicBezTo>
                  <a:pt x="77865" y="355704"/>
                  <a:pt x="88682" y="402179"/>
                  <a:pt x="95865" y="412954"/>
                </a:cubicBezTo>
                <a:cubicBezTo>
                  <a:pt x="100781" y="420328"/>
                  <a:pt x="107014" y="426978"/>
                  <a:pt x="110613" y="435077"/>
                </a:cubicBezTo>
                <a:cubicBezTo>
                  <a:pt x="116927" y="449283"/>
                  <a:pt x="125361" y="479322"/>
                  <a:pt x="125361" y="479322"/>
                </a:cubicBezTo>
                <a:cubicBezTo>
                  <a:pt x="133372" y="543414"/>
                  <a:pt x="137014" y="533217"/>
                  <a:pt x="125361" y="597309"/>
                </a:cubicBezTo>
                <a:cubicBezTo>
                  <a:pt x="123971" y="604957"/>
                  <a:pt x="122963" y="613460"/>
                  <a:pt x="117987" y="619432"/>
                </a:cubicBezTo>
                <a:cubicBezTo>
                  <a:pt x="110119" y="628874"/>
                  <a:pt x="98322" y="634180"/>
                  <a:pt x="88490" y="641554"/>
                </a:cubicBezTo>
                <a:cubicBezTo>
                  <a:pt x="83574" y="651386"/>
                  <a:pt x="78072" y="660947"/>
                  <a:pt x="73742" y="671051"/>
                </a:cubicBezTo>
                <a:cubicBezTo>
                  <a:pt x="70680" y="678196"/>
                  <a:pt x="70680" y="686706"/>
                  <a:pt x="66368" y="693174"/>
                </a:cubicBezTo>
                <a:cubicBezTo>
                  <a:pt x="60583" y="701851"/>
                  <a:pt x="51619" y="707922"/>
                  <a:pt x="44245" y="715296"/>
                </a:cubicBezTo>
                <a:lnTo>
                  <a:pt x="29497" y="759542"/>
                </a:lnTo>
                <a:lnTo>
                  <a:pt x="22123" y="781664"/>
                </a:lnTo>
                <a:cubicBezTo>
                  <a:pt x="22894" y="784749"/>
                  <a:pt x="32802" y="827586"/>
                  <a:pt x="36871" y="833283"/>
                </a:cubicBezTo>
                <a:cubicBezTo>
                  <a:pt x="44953" y="844598"/>
                  <a:pt x="58655" y="851210"/>
                  <a:pt x="66368" y="862780"/>
                </a:cubicBezTo>
                <a:cubicBezTo>
                  <a:pt x="99722" y="912810"/>
                  <a:pt x="83332" y="894491"/>
                  <a:pt x="110613" y="921774"/>
                </a:cubicBezTo>
                <a:cubicBezTo>
                  <a:pt x="115529" y="936522"/>
                  <a:pt x="126395" y="950507"/>
                  <a:pt x="125361" y="966019"/>
                </a:cubicBezTo>
                <a:cubicBezTo>
                  <a:pt x="122903" y="1002890"/>
                  <a:pt x="121855" y="1039882"/>
                  <a:pt x="117987" y="1076632"/>
                </a:cubicBezTo>
                <a:cubicBezTo>
                  <a:pt x="117117" y="1084900"/>
                  <a:pt x="107384" y="1118579"/>
                  <a:pt x="103239" y="1128251"/>
                </a:cubicBezTo>
                <a:cubicBezTo>
                  <a:pt x="98909" y="1138355"/>
                  <a:pt x="92573" y="1147541"/>
                  <a:pt x="88490" y="1157748"/>
                </a:cubicBezTo>
                <a:cubicBezTo>
                  <a:pt x="65893" y="1214239"/>
                  <a:pt x="87261" y="1188473"/>
                  <a:pt x="58994" y="1216742"/>
                </a:cubicBezTo>
                <a:cubicBezTo>
                  <a:pt x="56536" y="1224116"/>
                  <a:pt x="55618" y="1232199"/>
                  <a:pt x="51619" y="1238864"/>
                </a:cubicBezTo>
                <a:cubicBezTo>
                  <a:pt x="44612" y="1250542"/>
                  <a:pt x="24800" y="1261660"/>
                  <a:pt x="14748" y="1268361"/>
                </a:cubicBezTo>
                <a:cubicBezTo>
                  <a:pt x="5636" y="1295697"/>
                  <a:pt x="10850" y="1283531"/>
                  <a:pt x="0" y="130523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281BF31-1409-44BD-B13D-7206E922AFC3}"/>
              </a:ext>
            </a:extLst>
          </p:cNvPr>
          <p:cNvSpPr/>
          <p:nvPr/>
        </p:nvSpPr>
        <p:spPr>
          <a:xfrm>
            <a:off x="9584372" y="4904462"/>
            <a:ext cx="1644445" cy="914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Client paziente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CC1D2B4-2821-4B93-B3F4-79B0AC5034A8}"/>
              </a:ext>
            </a:extLst>
          </p:cNvPr>
          <p:cNvSpPr/>
          <p:nvPr/>
        </p:nvSpPr>
        <p:spPr>
          <a:xfrm>
            <a:off x="6398842" y="4848532"/>
            <a:ext cx="1644445" cy="914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Client medico</a:t>
            </a:r>
            <a:endParaRPr lang="it-IT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3153798C-A05D-46B2-8888-E0132343E671}"/>
              </a:ext>
            </a:extLst>
          </p:cNvPr>
          <p:cNvCxnSpPr>
            <a:cxnSpLocks/>
          </p:cNvCxnSpPr>
          <p:nvPr/>
        </p:nvCxnSpPr>
        <p:spPr>
          <a:xfrm>
            <a:off x="8754775" y="2179074"/>
            <a:ext cx="12499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2D0DF5ED-19C6-493B-BF69-E0D9B9F9BAFB}"/>
              </a:ext>
            </a:extLst>
          </p:cNvPr>
          <p:cNvSpPr/>
          <p:nvPr/>
        </p:nvSpPr>
        <p:spPr>
          <a:xfrm>
            <a:off x="10004701" y="1721874"/>
            <a:ext cx="1644445" cy="914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Client AI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63C5C21-0AAF-49EA-87DE-C3389A34E3ED}"/>
              </a:ext>
            </a:extLst>
          </p:cNvPr>
          <p:cNvSpPr txBox="1"/>
          <p:nvPr/>
        </p:nvSpPr>
        <p:spPr>
          <a:xfrm>
            <a:off x="7407756" y="92899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Cloud</a:t>
            </a: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8177FAD6-15AE-4EB7-B834-62710C875052}"/>
              </a:ext>
            </a:extLst>
          </p:cNvPr>
          <p:cNvCxnSpPr>
            <a:cxnSpLocks/>
          </p:cNvCxnSpPr>
          <p:nvPr/>
        </p:nvCxnSpPr>
        <p:spPr>
          <a:xfrm>
            <a:off x="1664488" y="2238068"/>
            <a:ext cx="634181" cy="623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08B4B590-2C81-4C1F-9E41-B419EEB36EC4}"/>
              </a:ext>
            </a:extLst>
          </p:cNvPr>
          <p:cNvCxnSpPr>
            <a:cxnSpLocks/>
          </p:cNvCxnSpPr>
          <p:nvPr/>
        </p:nvCxnSpPr>
        <p:spPr>
          <a:xfrm flipH="1">
            <a:off x="1632504" y="3996813"/>
            <a:ext cx="653261" cy="523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tangolo 52">
            <a:extLst>
              <a:ext uri="{FF2B5EF4-FFF2-40B4-BE49-F238E27FC236}">
                <a16:creationId xmlns:a16="http://schemas.microsoft.com/office/drawing/2014/main" id="{31FAFF47-34D2-4ACE-9299-744DC7E5E981}"/>
              </a:ext>
            </a:extLst>
          </p:cNvPr>
          <p:cNvSpPr/>
          <p:nvPr/>
        </p:nvSpPr>
        <p:spPr>
          <a:xfrm>
            <a:off x="558361" y="1419531"/>
            <a:ext cx="1106126" cy="818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Sensori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2AD68E11-B71A-4141-83AC-64C5047B4DC2}"/>
              </a:ext>
            </a:extLst>
          </p:cNvPr>
          <p:cNvSpPr/>
          <p:nvPr/>
        </p:nvSpPr>
        <p:spPr>
          <a:xfrm>
            <a:off x="558360" y="4487195"/>
            <a:ext cx="1106126" cy="818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Attuatori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0A289612-A437-4E9A-A4F2-BC243253A2A3}"/>
              </a:ext>
            </a:extLst>
          </p:cNvPr>
          <p:cNvCxnSpPr>
            <a:cxnSpLocks/>
          </p:cNvCxnSpPr>
          <p:nvPr/>
        </p:nvCxnSpPr>
        <p:spPr>
          <a:xfrm flipH="1">
            <a:off x="4075851" y="3299952"/>
            <a:ext cx="9096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61FE0B90-384C-4F4E-939F-5BF5AF418235}"/>
              </a:ext>
            </a:extLst>
          </p:cNvPr>
          <p:cNvCxnSpPr>
            <a:cxnSpLocks/>
          </p:cNvCxnSpPr>
          <p:nvPr/>
        </p:nvCxnSpPr>
        <p:spPr>
          <a:xfrm flipH="1">
            <a:off x="6794469" y="3299952"/>
            <a:ext cx="10717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B5A243FD-30E9-4C23-9863-77052501FC3F}"/>
              </a:ext>
            </a:extLst>
          </p:cNvPr>
          <p:cNvCxnSpPr>
            <a:cxnSpLocks/>
          </p:cNvCxnSpPr>
          <p:nvPr/>
        </p:nvCxnSpPr>
        <p:spPr>
          <a:xfrm flipV="1">
            <a:off x="7549095" y="1511111"/>
            <a:ext cx="0" cy="30866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2125775F-9451-447F-8B3F-4613E2DEED37}"/>
              </a:ext>
            </a:extLst>
          </p:cNvPr>
          <p:cNvCxnSpPr>
            <a:cxnSpLocks/>
          </p:cNvCxnSpPr>
          <p:nvPr/>
        </p:nvCxnSpPr>
        <p:spPr>
          <a:xfrm flipH="1">
            <a:off x="7549095" y="1511111"/>
            <a:ext cx="42696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FB3C1B92-F608-41BE-AA6B-E9FB903992DB}"/>
              </a:ext>
            </a:extLst>
          </p:cNvPr>
          <p:cNvCxnSpPr>
            <a:cxnSpLocks/>
          </p:cNvCxnSpPr>
          <p:nvPr/>
        </p:nvCxnSpPr>
        <p:spPr>
          <a:xfrm flipV="1">
            <a:off x="11818753" y="1511112"/>
            <a:ext cx="0" cy="45910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7CACB6D4-4F9F-428C-AC5C-FC7C77E69DAA}"/>
              </a:ext>
            </a:extLst>
          </p:cNvPr>
          <p:cNvCxnSpPr>
            <a:cxnSpLocks/>
          </p:cNvCxnSpPr>
          <p:nvPr/>
        </p:nvCxnSpPr>
        <p:spPr>
          <a:xfrm>
            <a:off x="6192243" y="6102145"/>
            <a:ext cx="562651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diritto 75">
            <a:extLst>
              <a:ext uri="{FF2B5EF4-FFF2-40B4-BE49-F238E27FC236}">
                <a16:creationId xmlns:a16="http://schemas.microsoft.com/office/drawing/2014/main" id="{E42B67F9-6F9F-4250-AE46-4B4EB9003F71}"/>
              </a:ext>
            </a:extLst>
          </p:cNvPr>
          <p:cNvCxnSpPr>
            <a:cxnSpLocks/>
          </p:cNvCxnSpPr>
          <p:nvPr/>
        </p:nvCxnSpPr>
        <p:spPr>
          <a:xfrm flipH="1" flipV="1">
            <a:off x="6192243" y="4597810"/>
            <a:ext cx="1" cy="15043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FFBCEEA-E2DD-46E8-A620-4033AE36E7D8}"/>
              </a:ext>
            </a:extLst>
          </p:cNvPr>
          <p:cNvCxnSpPr>
            <a:cxnSpLocks/>
          </p:cNvCxnSpPr>
          <p:nvPr/>
        </p:nvCxnSpPr>
        <p:spPr>
          <a:xfrm>
            <a:off x="6192243" y="4586133"/>
            <a:ext cx="1356852" cy="116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3959345-4005-430A-BD3C-2B11403C582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54775" y="2179074"/>
            <a:ext cx="1" cy="682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481E61D-5FD4-427D-B66F-ECC66CD86C24}"/>
              </a:ext>
            </a:extLst>
          </p:cNvPr>
          <p:cNvCxnSpPr>
            <a:cxnSpLocks/>
          </p:cNvCxnSpPr>
          <p:nvPr/>
        </p:nvCxnSpPr>
        <p:spPr>
          <a:xfrm flipH="1">
            <a:off x="8043288" y="4487195"/>
            <a:ext cx="277752" cy="36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203085D7-D44B-43C7-91C5-79824CD2439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21040" y="3996813"/>
            <a:ext cx="433736" cy="490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5E7F8AE4-A47B-4037-9231-3C7E362B8AF4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8754776" y="3996813"/>
            <a:ext cx="454855" cy="490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DE97E26E-6C1F-446D-AB7A-F9A4CAB5E1E9}"/>
              </a:ext>
            </a:extLst>
          </p:cNvPr>
          <p:cNvCxnSpPr>
            <a:cxnSpLocks/>
          </p:cNvCxnSpPr>
          <p:nvPr/>
        </p:nvCxnSpPr>
        <p:spPr>
          <a:xfrm>
            <a:off x="9194631" y="4477367"/>
            <a:ext cx="448735" cy="446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93292C-4A43-4208-958C-58F66F1D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8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-15083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Schema degli stati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EB709F-0483-4094-BA11-D9BD170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97"/>
            <a:ext cx="10515600" cy="101758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Controllo dello stato di salute del paziente,</a:t>
            </a:r>
          </a:p>
          <a:p>
            <a:pPr marL="0" indent="0">
              <a:buNone/>
            </a:pPr>
            <a:r>
              <a:rPr lang="it-IT" dirty="0"/>
              <a:t>attraverso le informazioni in discesa </a:t>
            </a:r>
            <a:r>
              <a:rPr lang="it-IT" dirty="0">
                <a:solidFill>
                  <a:srgbClr val="C33B2D"/>
                </a:solidFill>
              </a:rPr>
              <a:t>dal server verso Arduino</a:t>
            </a:r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E82D3433-3F20-4F6A-B46C-ECBBE5236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028492"/>
              </p:ext>
            </p:extLst>
          </p:nvPr>
        </p:nvGraphicFramePr>
        <p:xfrm>
          <a:off x="838200" y="2794795"/>
          <a:ext cx="5127626" cy="277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448069" imgH="2133736" progId="Excel.Sheet.12">
                  <p:embed/>
                </p:oleObj>
              </mc:Choice>
              <mc:Fallback>
                <p:oleObj name="Worksheet" r:id="rId3" imgW="3448069" imgH="21337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794795"/>
                        <a:ext cx="5127626" cy="2772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441BD9-E6A9-499C-89AA-953536413F53}"/>
              </a:ext>
            </a:extLst>
          </p:cNvPr>
          <p:cNvSpPr txBox="1"/>
          <p:nvPr/>
        </p:nvSpPr>
        <p:spPr>
          <a:xfrm>
            <a:off x="6224540" y="2694633"/>
            <a:ext cx="2517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LED_12 nel dispositivo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03A33969-B2D5-41B4-B260-7BDBC4AC82E4}"/>
              </a:ext>
            </a:extLst>
          </p:cNvPr>
          <p:cNvCxnSpPr>
            <a:cxnSpLocks/>
          </p:cNvCxnSpPr>
          <p:nvPr/>
        </p:nvCxnSpPr>
        <p:spPr>
          <a:xfrm>
            <a:off x="6724650" y="3094399"/>
            <a:ext cx="0" cy="1620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634F968-AF36-4ED7-88CF-A11AA0909101}"/>
              </a:ext>
            </a:extLst>
          </p:cNvPr>
          <p:cNvCxnSpPr>
            <a:cxnSpLocks/>
          </p:cNvCxnSpPr>
          <p:nvPr/>
        </p:nvCxnSpPr>
        <p:spPr>
          <a:xfrm>
            <a:off x="6724650" y="3667125"/>
            <a:ext cx="645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0A1C02B-DCEE-4076-9CDC-4388923D20FD}"/>
              </a:ext>
            </a:extLst>
          </p:cNvPr>
          <p:cNvCxnSpPr>
            <a:cxnSpLocks/>
          </p:cNvCxnSpPr>
          <p:nvPr/>
        </p:nvCxnSpPr>
        <p:spPr>
          <a:xfrm>
            <a:off x="6724650" y="4714875"/>
            <a:ext cx="645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21164EB-36E8-45B4-95CC-A88727F3F232}"/>
              </a:ext>
            </a:extLst>
          </p:cNvPr>
          <p:cNvSpPr txBox="1"/>
          <p:nvPr/>
        </p:nvSpPr>
        <p:spPr>
          <a:xfrm>
            <a:off x="7483475" y="3482459"/>
            <a:ext cx="1993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ON	si COVID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8CB8F45-3E42-4519-A4D6-F5D2B4A80090}"/>
              </a:ext>
            </a:extLst>
          </p:cNvPr>
          <p:cNvSpPr txBox="1"/>
          <p:nvPr/>
        </p:nvSpPr>
        <p:spPr>
          <a:xfrm>
            <a:off x="7483475" y="4530209"/>
            <a:ext cx="2160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OFF	no COVID </a:t>
            </a:r>
          </a:p>
        </p:txBody>
      </p:sp>
      <p:pic>
        <p:nvPicPr>
          <p:cNvPr id="33" name="Immagine 32" descr="Icone del Computer segno di Spunta Royalty-free - vero o falso scaricare  png - Disegno png trasparente Erba png scaricare.">
            <a:extLst>
              <a:ext uri="{FF2B5EF4-FFF2-40B4-BE49-F238E27FC236}">
                <a16:creationId xmlns:a16="http://schemas.microsoft.com/office/drawing/2014/main" id="{3DA93FF0-6DCB-4FC7-85A5-0E5790FECE39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44066" y="4530209"/>
            <a:ext cx="578105" cy="48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Immagine 33" descr="Simboli Veri E Falsi Accettano Rifiutato Per La Valutazione Vettore Stile  Semplice E Moderno, Risposta, Approvato, Sfondo PNG e Vector per il  download gratuito">
            <a:extLst>
              <a:ext uri="{FF2B5EF4-FFF2-40B4-BE49-F238E27FC236}">
                <a16:creationId xmlns:a16="http://schemas.microsoft.com/office/drawing/2014/main" id="{9107054B-22F4-434A-8B59-6A34EFF3BE04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44066" y="3407872"/>
            <a:ext cx="497458" cy="47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87284C-129C-41EB-B5CB-ADD2F28C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9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AC8A487-BC5E-4B88-9743-036E6D977FB1}"/>
              </a:ext>
            </a:extLst>
          </p:cNvPr>
          <p:cNvSpPr/>
          <p:nvPr/>
        </p:nvSpPr>
        <p:spPr>
          <a:xfrm>
            <a:off x="0" y="-16996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ADFFD7-E9DE-413C-8C2D-C808BA5A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33281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Codifiche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4DF557-8CC1-4243-99FF-BF8D1A512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23658"/>
            <a:ext cx="2419351" cy="4351338"/>
          </a:xfrm>
        </p:spPr>
        <p:txBody>
          <a:bodyPr/>
          <a:lstStyle/>
          <a:p>
            <a:r>
              <a:rPr lang="it-IT" dirty="0"/>
              <a:t>Pacchetto 1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8F2F809-FB69-449F-992F-3CCD237E9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3615" y="2523658"/>
            <a:ext cx="2190750" cy="4351338"/>
          </a:xfrm>
        </p:spPr>
        <p:txBody>
          <a:bodyPr/>
          <a:lstStyle/>
          <a:p>
            <a:r>
              <a:rPr lang="it-IT" dirty="0"/>
              <a:t>Pacchetto 2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ADAEB3-FEEB-4E4C-B691-D1DB368BCA85}"/>
              </a:ext>
            </a:extLst>
          </p:cNvPr>
          <p:cNvSpPr txBox="1"/>
          <p:nvPr/>
        </p:nvSpPr>
        <p:spPr>
          <a:xfrm>
            <a:off x="838200" y="1210856"/>
            <a:ext cx="9789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Tramite la comunicazione seriale vengono inviati </a:t>
            </a:r>
            <a:r>
              <a:rPr lang="it-IT" sz="2800" dirty="0">
                <a:solidFill>
                  <a:srgbClr val="C00000"/>
                </a:solidFill>
              </a:rPr>
              <a:t>da Arduino verso </a:t>
            </a:r>
          </a:p>
          <a:p>
            <a:r>
              <a:rPr lang="it-IT" sz="2800" dirty="0">
                <a:solidFill>
                  <a:srgbClr val="C00000"/>
                </a:solidFill>
              </a:rPr>
              <a:t>il Bridge</a:t>
            </a:r>
            <a:r>
              <a:rPr lang="it-IT" sz="2800" dirty="0"/>
              <a:t> due pacchetti contenenti i dati dei sensori</a:t>
            </a:r>
          </a:p>
        </p:txBody>
      </p:sp>
      <p:graphicFrame>
        <p:nvGraphicFramePr>
          <p:cNvPr id="9" name="Oggetto 8">
            <a:extLst>
              <a:ext uri="{FF2B5EF4-FFF2-40B4-BE49-F238E27FC236}">
                <a16:creationId xmlns:a16="http://schemas.microsoft.com/office/drawing/2014/main" id="{CF2D0086-B547-4714-83B5-484643933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133584"/>
              </p:ext>
            </p:extLst>
          </p:nvPr>
        </p:nvGraphicFramePr>
        <p:xfrm>
          <a:off x="914400" y="3170238"/>
          <a:ext cx="1803400" cy="2476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057457" imgH="1352414" progId="Excel.Sheet.12">
                  <p:embed/>
                </p:oleObj>
              </mc:Choice>
              <mc:Fallback>
                <p:oleObj name="Worksheet" r:id="rId3" imgW="1057457" imgH="1352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3170238"/>
                        <a:ext cx="1803400" cy="2476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ggetto 9">
            <a:extLst>
              <a:ext uri="{FF2B5EF4-FFF2-40B4-BE49-F238E27FC236}">
                <a16:creationId xmlns:a16="http://schemas.microsoft.com/office/drawing/2014/main" id="{B5CC4FE1-B0D5-4892-A270-8E430AA58A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452594"/>
              </p:ext>
            </p:extLst>
          </p:nvPr>
        </p:nvGraphicFramePr>
        <p:xfrm>
          <a:off x="7175679" y="3121027"/>
          <a:ext cx="1727200" cy="289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752351" imgH="1743075" progId="Excel.Sheet.12">
                  <p:embed/>
                </p:oleObj>
              </mc:Choice>
              <mc:Fallback>
                <p:oleObj name="Worksheet" r:id="rId5" imgW="752351" imgH="17430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679" y="3121027"/>
                        <a:ext cx="1727200" cy="289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D9E4FE-3BA4-442A-A71D-59EA74952D6B}"/>
              </a:ext>
            </a:extLst>
          </p:cNvPr>
          <p:cNvSpPr txBox="1"/>
          <p:nvPr/>
        </p:nvSpPr>
        <p:spPr>
          <a:xfrm>
            <a:off x="4065263" y="3165446"/>
            <a:ext cx="202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accent6">
                    <a:lumMod val="75000"/>
                  </a:schemeClr>
                </a:solidFill>
              </a:rPr>
              <a:t>carattere di inizio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E389646-8CB8-4777-A2FA-085DEA9B90E0}"/>
              </a:ext>
            </a:extLst>
          </p:cNvPr>
          <p:cNvSpPr txBox="1"/>
          <p:nvPr/>
        </p:nvSpPr>
        <p:spPr>
          <a:xfrm>
            <a:off x="4102581" y="5247034"/>
            <a:ext cx="2190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>
                <a:solidFill>
                  <a:schemeClr val="accent6">
                    <a:lumMod val="75000"/>
                  </a:schemeClr>
                </a:solidFill>
              </a:rPr>
              <a:t>carattere di fine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DE67C2-CD50-497D-BE4C-B4ECD99FA338}"/>
              </a:ext>
            </a:extLst>
          </p:cNvPr>
          <p:cNvSpPr txBox="1"/>
          <p:nvPr/>
        </p:nvSpPr>
        <p:spPr>
          <a:xfrm>
            <a:off x="4102581" y="3553521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accent2"/>
                </a:solidFill>
              </a:rPr>
              <a:t>n° dati trasmessi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E728D48-E79E-41B3-A810-AD69AB614D08}"/>
              </a:ext>
            </a:extLst>
          </p:cNvPr>
          <p:cNvCxnSpPr>
            <a:cxnSpLocks/>
          </p:cNvCxnSpPr>
          <p:nvPr/>
        </p:nvCxnSpPr>
        <p:spPr>
          <a:xfrm>
            <a:off x="2895600" y="3365501"/>
            <a:ext cx="9906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CBE31650-DC29-4B17-92F5-AC758E07DFC3}"/>
              </a:ext>
            </a:extLst>
          </p:cNvPr>
          <p:cNvCxnSpPr>
            <a:cxnSpLocks/>
          </p:cNvCxnSpPr>
          <p:nvPr/>
        </p:nvCxnSpPr>
        <p:spPr>
          <a:xfrm>
            <a:off x="2895600" y="3747227"/>
            <a:ext cx="990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AB58DDB8-AFEA-47CD-ABEF-F664C2B3B1E3}"/>
              </a:ext>
            </a:extLst>
          </p:cNvPr>
          <p:cNvCxnSpPr>
            <a:cxnSpLocks/>
          </p:cNvCxnSpPr>
          <p:nvPr/>
        </p:nvCxnSpPr>
        <p:spPr>
          <a:xfrm>
            <a:off x="6113015" y="3365501"/>
            <a:ext cx="81166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EEF7136-46E4-4D6D-AF2B-C45915EDF7A9}"/>
              </a:ext>
            </a:extLst>
          </p:cNvPr>
          <p:cNvCxnSpPr>
            <a:cxnSpLocks/>
          </p:cNvCxnSpPr>
          <p:nvPr/>
        </p:nvCxnSpPr>
        <p:spPr>
          <a:xfrm>
            <a:off x="6113015" y="3759928"/>
            <a:ext cx="8116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68C31B4-F1D6-483A-8495-D6EF5EBF61B6}"/>
              </a:ext>
            </a:extLst>
          </p:cNvPr>
          <p:cNvCxnSpPr>
            <a:cxnSpLocks/>
          </p:cNvCxnSpPr>
          <p:nvPr/>
        </p:nvCxnSpPr>
        <p:spPr>
          <a:xfrm>
            <a:off x="6113015" y="5447089"/>
            <a:ext cx="811660" cy="32506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2377AF48-25A9-4920-9FF0-5993C50596CF}"/>
              </a:ext>
            </a:extLst>
          </p:cNvPr>
          <p:cNvCxnSpPr>
            <a:cxnSpLocks/>
          </p:cNvCxnSpPr>
          <p:nvPr/>
        </p:nvCxnSpPr>
        <p:spPr>
          <a:xfrm>
            <a:off x="2895600" y="5447089"/>
            <a:ext cx="103822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B5AB77-96A8-4AF0-9375-9CBA72E9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9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51A4D0FB-6F9E-4551-939D-7491CE37AADA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7DF2F43-0530-42BB-9373-2708726B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628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Sensore GPS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57A789-7A58-450E-93D6-579B53710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5728855" cy="309719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C00000"/>
                </a:solidFill>
              </a:rPr>
              <a:t>Sensore GT-U7 </a:t>
            </a:r>
            <a:r>
              <a:rPr lang="it-IT" dirty="0"/>
              <a:t>alimentato a 5V</a:t>
            </a:r>
          </a:p>
          <a:p>
            <a:pPr marL="0" indent="0">
              <a:buNone/>
            </a:pPr>
            <a:r>
              <a:rPr lang="it-IT" dirty="0"/>
              <a:t>Collegamenti eseguiti: </a:t>
            </a:r>
          </a:p>
          <a:p>
            <a:pPr marL="0" indent="0">
              <a:buNone/>
            </a:pPr>
            <a:r>
              <a:rPr lang="it-IT" dirty="0"/>
              <a:t>TX, RX, GND, VIN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Utilizzo della libreria </a:t>
            </a:r>
            <a:r>
              <a:rPr lang="it-IT" dirty="0" err="1">
                <a:solidFill>
                  <a:srgbClr val="C00000"/>
                </a:solidFill>
              </a:rPr>
              <a:t>TinyGPS</a:t>
            </a:r>
            <a:r>
              <a:rPr lang="it-IT" dirty="0"/>
              <a:t> per accedere ai dati ricevuti dal sensore</a:t>
            </a:r>
          </a:p>
          <a:p>
            <a:endParaRPr lang="it-IT" dirty="0"/>
          </a:p>
        </p:txBody>
      </p:sp>
      <p:pic>
        <p:nvPicPr>
          <p:cNvPr id="6" name="Segnaposto contenuto 5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13865A68-EE71-48D5-AC1F-748CF2AED2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933" y="1639696"/>
            <a:ext cx="3964867" cy="309719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783344-6853-4A0A-8E04-E85619BDE305}"/>
              </a:ext>
            </a:extLst>
          </p:cNvPr>
          <p:cNvSpPr txBox="1"/>
          <p:nvPr/>
        </p:nvSpPr>
        <p:spPr>
          <a:xfrm>
            <a:off x="1159040" y="5167312"/>
            <a:ext cx="9873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/>
              <a:t>I dati sono forniti in formato GPRMC e prima di essere inviati sono </a:t>
            </a:r>
          </a:p>
          <a:p>
            <a:pPr algn="ctr"/>
            <a:r>
              <a:rPr lang="it-IT" sz="2800" dirty="0">
                <a:solidFill>
                  <a:srgbClr val="C00000"/>
                </a:solidFill>
              </a:rPr>
              <a:t>convertiti in coordinate di posizione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4086B0-67A3-4C28-9D3F-C02E38B9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65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6CB1E48-7453-4E52-9E33-38272DA3B5B3}"/>
              </a:ext>
            </a:extLst>
          </p:cNvPr>
          <p:cNvSpPr/>
          <p:nvPr/>
        </p:nvSpPr>
        <p:spPr>
          <a:xfrm>
            <a:off x="0" y="-15083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D9C792-8888-4F21-9770-01D10230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8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Sensore di temperatura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92C752-CD60-4BDE-9401-9ECEF8FC8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6657975" cy="2660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rgbClr val="C00000"/>
                </a:solidFill>
              </a:rPr>
              <a:t>Sensore MLX-90614</a:t>
            </a:r>
            <a:r>
              <a:rPr lang="it-IT" dirty="0"/>
              <a:t>: rileva la temperatura corporea tramite raggi infrarossi</a:t>
            </a:r>
          </a:p>
          <a:p>
            <a:pPr marL="0" indent="0">
              <a:buNone/>
            </a:pPr>
            <a:r>
              <a:rPr lang="it-IT" dirty="0">
                <a:solidFill>
                  <a:srgbClr val="C00000"/>
                </a:solidFill>
              </a:rPr>
              <a:t>Non</a:t>
            </a:r>
            <a:r>
              <a:rPr lang="it-IT" dirty="0"/>
              <a:t> è necessario il </a:t>
            </a:r>
            <a:r>
              <a:rPr lang="it-IT" dirty="0">
                <a:solidFill>
                  <a:srgbClr val="C00000"/>
                </a:solidFill>
              </a:rPr>
              <a:t>contatto</a:t>
            </a:r>
            <a:r>
              <a:rPr lang="it-IT" dirty="0"/>
              <a:t> tra sensore e superficie della pelle</a:t>
            </a:r>
          </a:p>
          <a:p>
            <a:pPr marL="0" indent="0">
              <a:buNone/>
            </a:pPr>
            <a:r>
              <a:rPr lang="it-IT" sz="2800" dirty="0"/>
              <a:t>La misurazione è relativa alla </a:t>
            </a:r>
            <a:r>
              <a:rPr lang="it-IT" sz="2800" dirty="0">
                <a:solidFill>
                  <a:srgbClr val="C00000"/>
                </a:solidFill>
              </a:rPr>
              <a:t>temperatura esterna del corpo </a:t>
            </a:r>
            <a:r>
              <a:rPr lang="it-IT" sz="2800" dirty="0"/>
              <a:t>umano</a:t>
            </a:r>
          </a:p>
        </p:txBody>
      </p:sp>
      <p:pic>
        <p:nvPicPr>
          <p:cNvPr id="6" name="Segnaposto contenuto 5" descr="Immagine che contiene testo, elettronico, circuito, screenshot&#10;&#10;Descrizione generata automaticamente">
            <a:extLst>
              <a:ext uri="{FF2B5EF4-FFF2-40B4-BE49-F238E27FC236}">
                <a16:creationId xmlns:a16="http://schemas.microsoft.com/office/drawing/2014/main" id="{000DBB67-3B97-4AA0-BF25-6B7C53626C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197" y="-1603374"/>
            <a:ext cx="2832328" cy="2002722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B81B7A-E877-4D93-AE0E-F68B7FA12247}"/>
              </a:ext>
            </a:extLst>
          </p:cNvPr>
          <p:cNvSpPr txBox="1"/>
          <p:nvPr/>
        </p:nvSpPr>
        <p:spPr>
          <a:xfrm>
            <a:off x="838199" y="4699888"/>
            <a:ext cx="8027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Scelta di un sensore con FOV basso (angolo di visione)</a:t>
            </a:r>
          </a:p>
          <a:p>
            <a:r>
              <a:rPr lang="it-IT" sz="2800" dirty="0"/>
              <a:t>per misurare la temperatura di un oggetto specifico</a:t>
            </a:r>
          </a:p>
          <a:p>
            <a:endParaRPr lang="it-IT" sz="2800" dirty="0"/>
          </a:p>
        </p:txBody>
      </p:sp>
      <p:pic>
        <p:nvPicPr>
          <p:cNvPr id="12" name="Immagine 11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7168D076-22E2-4449-B067-CF97CD4BD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9309" y="1798591"/>
            <a:ext cx="2794491" cy="279449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79DD9F-9C47-4AAA-89AF-81A7E810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547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14BEB8CE-4F56-4999-A7B5-F49A38860FDE}"/>
              </a:ext>
            </a:extLst>
          </p:cNvPr>
          <p:cNvSpPr/>
          <p:nvPr/>
        </p:nvSpPr>
        <p:spPr>
          <a:xfrm>
            <a:off x="0" y="-15083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15E419-D7E1-40B3-A2D6-76CCBFBD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8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Sensore battito cardiaco – </a:t>
            </a:r>
            <a:r>
              <a:rPr lang="it-IT" sz="4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it-IT" sz="44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it-IT" dirty="0">
                <a:solidFill>
                  <a:schemeClr val="bg1"/>
                </a:solidFill>
              </a:rPr>
              <a:t>sangue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B20336-01EC-4880-A3A0-C59B2DC6C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60945"/>
            <a:ext cx="6966527" cy="461601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C00000"/>
                </a:solidFill>
              </a:rPr>
              <a:t>Sensore MAX-30100 </a:t>
            </a:r>
            <a:r>
              <a:rPr lang="it-IT" dirty="0"/>
              <a:t>è un pulsimetro</a:t>
            </a:r>
          </a:p>
          <a:p>
            <a:pPr marL="0" indent="0">
              <a:buNone/>
            </a:pPr>
            <a:r>
              <a:rPr lang="it-IT" dirty="0"/>
              <a:t>restituisce 2 parametri fondamentali per l’analisi della salute del paziente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Il </a:t>
            </a:r>
            <a:r>
              <a:rPr lang="it-IT" dirty="0">
                <a:solidFill>
                  <a:srgbClr val="C00000"/>
                </a:solidFill>
              </a:rPr>
              <a:t>principio di funzionamento </a:t>
            </a:r>
            <a:r>
              <a:rPr lang="it-IT" dirty="0"/>
              <a:t>si basa </a:t>
            </a:r>
          </a:p>
          <a:p>
            <a:r>
              <a:rPr lang="it-I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it-IT" sz="2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it-IT" dirty="0"/>
              <a:t>sangue: assorbimento da parte dell’emoglobina della luce rossa ed infrarossa</a:t>
            </a:r>
          </a:p>
          <a:p>
            <a:r>
              <a:rPr lang="it-IT" dirty="0"/>
              <a:t>Battito cardiaco: valutato sulla quantità di luce che attraversa il dito</a:t>
            </a:r>
          </a:p>
        </p:txBody>
      </p:sp>
      <p:pic>
        <p:nvPicPr>
          <p:cNvPr id="6" name="Segnaposto contenuto 5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91AFE67B-9FB7-4DD6-B7D9-43E1C4CD18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315" y="1560945"/>
            <a:ext cx="3189485" cy="2190444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FB2F8F-C08C-41F8-9833-C005EF11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75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CBA3327A-CB6F-4B1E-9B56-73E95C0CFD50}"/>
              </a:ext>
            </a:extLst>
          </p:cNvPr>
          <p:cNvSpPr/>
          <p:nvPr/>
        </p:nvSpPr>
        <p:spPr>
          <a:xfrm>
            <a:off x="6159499" y="2527694"/>
            <a:ext cx="5157786" cy="3825479"/>
          </a:xfrm>
          <a:prstGeom prst="rect">
            <a:avLst/>
          </a:prstGeom>
          <a:solidFill>
            <a:schemeClr val="bg1"/>
          </a:solidFill>
          <a:ln w="38100"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4CDFE3C-EA46-4CB0-8BD9-E60F9E1C75F8}"/>
              </a:ext>
            </a:extLst>
          </p:cNvPr>
          <p:cNvSpPr/>
          <p:nvPr/>
        </p:nvSpPr>
        <p:spPr>
          <a:xfrm>
            <a:off x="830262" y="2522529"/>
            <a:ext cx="5157787" cy="3825480"/>
          </a:xfrm>
          <a:prstGeom prst="rect">
            <a:avLst/>
          </a:prstGeom>
          <a:solidFill>
            <a:schemeClr val="bg1"/>
          </a:solidFill>
          <a:ln w="38100"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E752B58-B62A-4BED-B252-8D9AC6D4299D}"/>
              </a:ext>
            </a:extLst>
          </p:cNvPr>
          <p:cNvSpPr/>
          <p:nvPr/>
        </p:nvSpPr>
        <p:spPr>
          <a:xfrm>
            <a:off x="6162674" y="1448989"/>
            <a:ext cx="5183188" cy="823912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86186A6-B0F1-4121-ABFC-25C5E57BEA6A}"/>
              </a:ext>
            </a:extLst>
          </p:cNvPr>
          <p:cNvSpPr/>
          <p:nvPr/>
        </p:nvSpPr>
        <p:spPr>
          <a:xfrm>
            <a:off x="836613" y="1448989"/>
            <a:ext cx="5157787" cy="823912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01903C-EF71-4BD4-9BB7-51C7CCAC0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263" y="1307704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UART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E5C98A-5CC1-4204-B6DC-F2CBFA205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2598533"/>
            <a:ext cx="5157787" cy="3684588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dirty="0"/>
              <a:t>Comunicazione asincrona tra</a:t>
            </a:r>
          </a:p>
          <a:p>
            <a:pPr marL="0" indent="0" algn="ctr">
              <a:buNone/>
            </a:pPr>
            <a:r>
              <a:rPr lang="it-IT" dirty="0"/>
              <a:t>Arduino-Bridge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Un byte alla volta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Indipendenza tra i vari byte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95B645-5836-47CB-B936-A0E174C43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9499" y="1305323"/>
            <a:ext cx="5186363" cy="823912"/>
          </a:xfrm>
        </p:spPr>
        <p:txBody>
          <a:bodyPr>
            <a:norm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I2C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7194352-4F0F-4568-B987-0E5854817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230" y="2552700"/>
            <a:ext cx="4914900" cy="3589338"/>
          </a:xfr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algn="ctr"/>
            <a:r>
              <a:rPr lang="it-IT" dirty="0"/>
              <a:t>Protocollo basato su 2 linee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sz="2000" dirty="0"/>
          </a:p>
          <a:p>
            <a:pPr algn="ctr"/>
            <a:r>
              <a:rPr lang="it-IT" dirty="0"/>
              <a:t>I dati passano su SDA</a:t>
            </a:r>
          </a:p>
          <a:p>
            <a:pPr marL="0" indent="0" algn="ctr">
              <a:buNone/>
            </a:pPr>
            <a:r>
              <a:rPr lang="it-IT" dirty="0"/>
              <a:t>Per selezionare il giusto sensore utilizzo il suo indirizzo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3083282-7F95-4A3E-8C79-4A4B4BCEDEED}"/>
              </a:ext>
            </a:extLst>
          </p:cNvPr>
          <p:cNvSpPr/>
          <p:nvPr/>
        </p:nvSpPr>
        <p:spPr>
          <a:xfrm>
            <a:off x="0" y="-15083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E5028866-6D54-4B9B-BA02-755902B8C550}"/>
              </a:ext>
            </a:extLst>
          </p:cNvPr>
          <p:cNvSpPr txBox="1">
            <a:spLocks/>
          </p:cNvSpPr>
          <p:nvPr/>
        </p:nvSpPr>
        <p:spPr>
          <a:xfrm>
            <a:off x="838200" y="-131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chemeClr val="bg1"/>
                </a:solidFill>
              </a:rPr>
              <a:t>Protocolli di comunicazione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8731C6-30D5-47F9-9AAA-24D119CD66D7}"/>
              </a:ext>
            </a:extLst>
          </p:cNvPr>
          <p:cNvCxnSpPr>
            <a:cxnSpLocks/>
          </p:cNvCxnSpPr>
          <p:nvPr/>
        </p:nvCxnSpPr>
        <p:spPr>
          <a:xfrm>
            <a:off x="9182100" y="2967037"/>
            <a:ext cx="504825" cy="61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093F1E-8D1A-436B-BE38-8F0963FF8291}"/>
              </a:ext>
            </a:extLst>
          </p:cNvPr>
          <p:cNvCxnSpPr>
            <a:cxnSpLocks/>
          </p:cNvCxnSpPr>
          <p:nvPr/>
        </p:nvCxnSpPr>
        <p:spPr>
          <a:xfrm flipH="1">
            <a:off x="8382000" y="2964656"/>
            <a:ext cx="519366" cy="61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EE281F0-BF5D-4FCD-A367-98C1A1B05460}"/>
              </a:ext>
            </a:extLst>
          </p:cNvPr>
          <p:cNvSpPr txBox="1"/>
          <p:nvPr/>
        </p:nvSpPr>
        <p:spPr>
          <a:xfrm>
            <a:off x="7883521" y="3581401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SCL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F69AA95-54D6-4F04-AB9A-C09F7A596690}"/>
              </a:ext>
            </a:extLst>
          </p:cNvPr>
          <p:cNvSpPr txBox="1"/>
          <p:nvPr/>
        </p:nvSpPr>
        <p:spPr>
          <a:xfrm>
            <a:off x="9601200" y="3583781"/>
            <a:ext cx="77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SDA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6BE2B93-DFA2-412A-BB8B-ECA8938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658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A202B8B-E82B-4A43-B4E6-7EC2DAC62257}"/>
              </a:ext>
            </a:extLst>
          </p:cNvPr>
          <p:cNvSpPr/>
          <p:nvPr/>
        </p:nvSpPr>
        <p:spPr>
          <a:xfrm>
            <a:off x="0" y="-15083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9A2F43F-7A3D-4FA7-A86F-0AE4EF3CF3F1}"/>
              </a:ext>
            </a:extLst>
          </p:cNvPr>
          <p:cNvSpPr txBox="1">
            <a:spLocks/>
          </p:cNvSpPr>
          <p:nvPr/>
        </p:nvSpPr>
        <p:spPr>
          <a:xfrm>
            <a:off x="838200" y="-131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chemeClr val="bg1"/>
                </a:solidFill>
              </a:rPr>
              <a:t>Collegamenti Sensori / Arduino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" name="Segnaposto contenuto 7">
            <a:extLst>
              <a:ext uri="{FF2B5EF4-FFF2-40B4-BE49-F238E27FC236}">
                <a16:creationId xmlns:a16="http://schemas.microsoft.com/office/drawing/2014/main" id="{318534C2-F8C2-472F-9ABF-3A4378304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6717"/>
            <a:ext cx="7978359" cy="5149153"/>
          </a:xfrm>
          <a:prstGeom prst="rect">
            <a:avLst/>
          </a:prstGeom>
        </p:spPr>
      </p:pic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D820C1-7860-4D91-A243-2F7E652D1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732" y="1426717"/>
            <a:ext cx="2238068" cy="250450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921763-92B6-41DA-B07B-77CAD3B0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76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3E855E6-5EA8-41BF-9525-A9CFEADA9E24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F55A30-2CB3-47D1-B5C9-7A0256C2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628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54FEF7-29AB-401B-A9EE-F1FA870E2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>
                <a:solidFill>
                  <a:srgbClr val="C00000"/>
                </a:solidFill>
              </a:rPr>
              <a:t>Tecnologie software utilizzate</a:t>
            </a:r>
          </a:p>
          <a:p>
            <a:pPr marL="0" indent="0">
              <a:buNone/>
            </a:pPr>
            <a:endParaRPr lang="it-IT" sz="2000" dirty="0"/>
          </a:p>
          <a:p>
            <a:pPr lvl="1"/>
            <a:r>
              <a:rPr lang="it-IT" sz="2800" dirty="0" err="1"/>
              <a:t>Flask</a:t>
            </a:r>
            <a:r>
              <a:rPr lang="it-IT" sz="2800" dirty="0"/>
              <a:t> web server </a:t>
            </a:r>
            <a:endParaRPr lang="it-IT" sz="2000" dirty="0"/>
          </a:p>
          <a:p>
            <a:pPr lvl="1"/>
            <a:endParaRPr lang="it-IT" sz="2800" dirty="0"/>
          </a:p>
          <a:p>
            <a:pPr lvl="1"/>
            <a:r>
              <a:rPr lang="it-IT" sz="2800" dirty="0"/>
              <a:t>DB relazionale</a:t>
            </a:r>
            <a:endParaRPr lang="it-IT" sz="2000" dirty="0"/>
          </a:p>
          <a:p>
            <a:pPr lvl="1"/>
            <a:endParaRPr lang="it-IT" sz="2800" dirty="0"/>
          </a:p>
          <a:p>
            <a:pPr lvl="1"/>
            <a:r>
              <a:rPr lang="it-IT" sz="2800" dirty="0" err="1"/>
              <a:t>Tkinter</a:t>
            </a:r>
            <a:endParaRPr lang="it-IT" sz="2000" dirty="0"/>
          </a:p>
          <a:p>
            <a:pPr lvl="1"/>
            <a:endParaRPr lang="it-IT" sz="2800" dirty="0"/>
          </a:p>
          <a:p>
            <a:pPr lvl="1"/>
            <a:r>
              <a:rPr lang="it-IT" sz="2800" dirty="0" err="1"/>
              <a:t>Bokeh</a:t>
            </a:r>
            <a:endParaRPr lang="it-IT" sz="2000" dirty="0"/>
          </a:p>
          <a:p>
            <a:pPr lvl="1"/>
            <a:endParaRPr lang="it-IT" sz="2800" dirty="0"/>
          </a:p>
          <a:p>
            <a:pPr lvl="1"/>
            <a:r>
              <a:rPr lang="it-IT" sz="2800" dirty="0" err="1"/>
              <a:t>FBProphet</a:t>
            </a:r>
            <a:endParaRPr lang="it-IT" sz="280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789893E-F2C3-4E46-B9F3-2F227D1F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712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6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Per realizzare il server web abbiamo usato il framework </a:t>
            </a:r>
            <a:r>
              <a:rPr lang="it-IT" sz="2800" dirty="0" err="1"/>
              <a:t>Flask</a:t>
            </a:r>
            <a:r>
              <a:rPr lang="it-IT" sz="2800" dirty="0"/>
              <a:t> con le sue estensioni</a:t>
            </a:r>
          </a:p>
          <a:p>
            <a:pPr algn="l"/>
            <a:endParaRPr lang="it-IT" sz="28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it-IT" sz="2800" dirty="0" err="1"/>
              <a:t>Flask</a:t>
            </a:r>
            <a:r>
              <a:rPr lang="it-IT" sz="2800" dirty="0"/>
              <a:t>-Login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it-IT" sz="2800" dirty="0" err="1"/>
              <a:t>Flask</a:t>
            </a:r>
            <a:r>
              <a:rPr lang="it-IT" sz="2800" dirty="0"/>
              <a:t>-Form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it-IT" sz="2800" dirty="0"/>
              <a:t>SQLAlchemy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it-IT" sz="2800" dirty="0" err="1"/>
              <a:t>Blueprint</a:t>
            </a:r>
            <a:endParaRPr lang="it-IT" sz="28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it-IT" sz="2800" dirty="0"/>
              <a:t>Jinja </a:t>
            </a:r>
            <a:r>
              <a:rPr lang="it-IT" sz="2800" dirty="0">
                <a:sym typeface="Wingdings" panose="05000000000000000000" pitchFamily="2" charset="2"/>
              </a:rPr>
              <a:t> </a:t>
            </a:r>
            <a:r>
              <a:rPr lang="it-IT" sz="2800" dirty="0" err="1">
                <a:sym typeface="Wingdings" panose="05000000000000000000" pitchFamily="2" charset="2"/>
              </a:rPr>
              <a:t>Templalte</a:t>
            </a:r>
            <a:r>
              <a:rPr lang="it-IT" sz="2800" dirty="0">
                <a:sym typeface="Wingdings" panose="05000000000000000000" pitchFamily="2" charset="2"/>
              </a:rPr>
              <a:t> Render</a:t>
            </a:r>
          </a:p>
          <a:p>
            <a:pPr algn="l"/>
            <a:endParaRPr lang="it-IT" dirty="0">
              <a:sym typeface="Wingdings" panose="05000000000000000000" pitchFamily="2" charset="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it-IT" dirty="0"/>
          </a:p>
          <a:p>
            <a:pPr lvl="1" algn="l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 txBox="1">
            <a:spLocks/>
          </p:cNvSpPr>
          <p:nvPr/>
        </p:nvSpPr>
        <p:spPr>
          <a:xfrm>
            <a:off x="838200" y="-297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 dirty="0" err="1">
                <a:solidFill>
                  <a:schemeClr val="bg1"/>
                </a:solidFill>
              </a:rPr>
              <a:t>Flask</a:t>
            </a:r>
            <a:r>
              <a:rPr lang="it-IT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6146" name="Picture 2" descr="upload.wikimedia.org/wikipedia/commons/thumb/3/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266" y="3571875"/>
            <a:ext cx="5022714" cy="19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DF0A160-7FF9-4285-9414-50690376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12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BA6509-DA96-415E-93D2-A14E2041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-952500"/>
            <a:ext cx="10515600" cy="519113"/>
          </a:xfrm>
        </p:spPr>
        <p:txBody>
          <a:bodyPr>
            <a:normAutofit fontScale="90000"/>
          </a:bodyPr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027422-2065-4815-8FFD-8260384AD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650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Caratteristiche del progetto</a:t>
            </a:r>
            <a:endParaRPr lang="it-IT" sz="2000" dirty="0"/>
          </a:p>
          <a:p>
            <a:pPr marL="514350" indent="-514350">
              <a:buFont typeface="+mj-lt"/>
              <a:buAutoNum type="arabicPeriod"/>
            </a:pP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Architettura</a:t>
            </a:r>
            <a:endParaRPr lang="it-IT" sz="2000" dirty="0"/>
          </a:p>
          <a:p>
            <a:pPr marL="514350" indent="-514350">
              <a:buFont typeface="+mj-lt"/>
              <a:buAutoNum type="arabicPeriod"/>
            </a:pP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Principali elementi del sistema</a:t>
            </a:r>
            <a:endParaRPr lang="it-IT" sz="2000" dirty="0"/>
          </a:p>
          <a:p>
            <a:pPr marL="514350" indent="-514350">
              <a:buFont typeface="+mj-lt"/>
              <a:buAutoNum type="arabicPeriod"/>
            </a:pP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Dimostrazione del funzionamento del prototipo</a:t>
            </a:r>
            <a:endParaRPr lang="it-IT" sz="2000" dirty="0"/>
          </a:p>
          <a:p>
            <a:pPr marL="514350" indent="-514350">
              <a:buFont typeface="+mj-lt"/>
              <a:buAutoNum type="arabicPeriod"/>
            </a:pP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 Aspetti innovativi e sviluppi futuri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F65025A-F034-4CE5-B72B-285976F24CA8}"/>
              </a:ext>
            </a:extLst>
          </p:cNvPr>
          <p:cNvSpPr/>
          <p:nvPr/>
        </p:nvSpPr>
        <p:spPr>
          <a:xfrm>
            <a:off x="0" y="5058171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E7B09EA-1038-4085-8B3F-17E800E37781}"/>
              </a:ext>
            </a:extLst>
          </p:cNvPr>
          <p:cNvSpPr txBox="1">
            <a:spLocks/>
          </p:cNvSpPr>
          <p:nvPr/>
        </p:nvSpPr>
        <p:spPr>
          <a:xfrm>
            <a:off x="838200" y="4941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Pitch deck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0B7D32-2C1F-412C-919B-085263DE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23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6"/>
          <p:cNvSpPr txBox="1">
            <a:spLocks/>
          </p:cNvSpPr>
          <p:nvPr/>
        </p:nvSpPr>
        <p:spPr>
          <a:xfrm>
            <a:off x="419100" y="15490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800" dirty="0">
                <a:sym typeface="Wingdings" panose="05000000000000000000" pitchFamily="2" charset="2"/>
              </a:rPr>
              <a:t>Il DB relazionale utilizzato per </a:t>
            </a:r>
            <a:r>
              <a:rPr lang="it-IT" sz="2800" dirty="0">
                <a:solidFill>
                  <a:srgbClr val="C00000"/>
                </a:solidFill>
                <a:sym typeface="Wingdings" panose="05000000000000000000" pitchFamily="2" charset="2"/>
              </a:rPr>
              <a:t>mantenere i dati in memoria al interno del server</a:t>
            </a:r>
          </a:p>
          <a:p>
            <a:pPr algn="just"/>
            <a:r>
              <a:rPr lang="it-IT" sz="2800" dirty="0">
                <a:sym typeface="Wingdings" panose="05000000000000000000" pitchFamily="2" charset="2"/>
              </a:rPr>
              <a:t>I dati memorizzati attraverso questa tecnologia comprendono sia i dati inerenti alla logica di funzionamento che quelli acquisiti tramite i sensori</a:t>
            </a:r>
          </a:p>
          <a:p>
            <a:pPr algn="just"/>
            <a:r>
              <a:rPr lang="it-IT" sz="2800" dirty="0">
                <a:sym typeface="Wingdings" panose="05000000000000000000" pitchFamily="2" charset="2"/>
              </a:rPr>
              <a:t>Il </a:t>
            </a:r>
            <a:r>
              <a:rPr lang="it-IT" sz="2800" dirty="0" err="1">
                <a:sym typeface="Wingdings" panose="05000000000000000000" pitchFamily="2" charset="2"/>
              </a:rPr>
              <a:t>sever</a:t>
            </a:r>
            <a:r>
              <a:rPr lang="it-IT" sz="2800" dirty="0">
                <a:sym typeface="Wingdings" panose="05000000000000000000" pitchFamily="2" charset="2"/>
              </a:rPr>
              <a:t> si interfaccia con il database attraverso </a:t>
            </a:r>
            <a:r>
              <a:rPr lang="it-IT" sz="2800" dirty="0" err="1">
                <a:sym typeface="Wingdings" panose="05000000000000000000" pitchFamily="2" charset="2"/>
              </a:rPr>
              <a:t>SQLAlchemy</a:t>
            </a:r>
            <a:endParaRPr lang="it-IT" sz="2800" dirty="0">
              <a:sym typeface="Wingdings" panose="05000000000000000000" pitchFamily="2" charset="2"/>
            </a:endParaRPr>
          </a:p>
          <a:p>
            <a:pPr algn="just"/>
            <a:r>
              <a:rPr lang="it-IT" sz="2800" dirty="0">
                <a:sym typeface="Wingdings" panose="05000000000000000000" pitchFamily="2" charset="2"/>
              </a:rPr>
              <a:t>Come database </a:t>
            </a:r>
            <a:r>
              <a:rPr lang="it-IT" sz="2800" dirty="0" err="1">
                <a:sym typeface="Wingdings" panose="05000000000000000000" pitchFamily="2" charset="2"/>
              </a:rPr>
              <a:t>engine</a:t>
            </a:r>
            <a:r>
              <a:rPr lang="it-IT" sz="2800" dirty="0">
                <a:sym typeface="Wingdings" panose="05000000000000000000" pitchFamily="2" charset="2"/>
              </a:rPr>
              <a:t> è stato usato </a:t>
            </a:r>
            <a:r>
              <a:rPr lang="it-IT" sz="2800" dirty="0" err="1">
                <a:sym typeface="Wingdings" panose="05000000000000000000" pitchFamily="2" charset="2"/>
              </a:rPr>
              <a:t>SQLite</a:t>
            </a:r>
            <a:r>
              <a:rPr lang="it-IT" sz="2800" dirty="0">
                <a:sym typeface="Wingdings" panose="05000000000000000000" pitchFamily="2" charset="2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it-IT" dirty="0"/>
          </a:p>
          <a:p>
            <a:pPr lvl="1" algn="l"/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 txBox="1">
            <a:spLocks/>
          </p:cNvSpPr>
          <p:nvPr/>
        </p:nvSpPr>
        <p:spPr>
          <a:xfrm>
            <a:off x="419100" y="-164786"/>
            <a:ext cx="10515600" cy="1092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 dirty="0">
                <a:solidFill>
                  <a:schemeClr val="bg1"/>
                </a:solidFill>
              </a:rPr>
              <a:t>DB relazionale  </a:t>
            </a:r>
          </a:p>
        </p:txBody>
      </p:sp>
      <p:pic>
        <p:nvPicPr>
          <p:cNvPr id="1026" name="Picture 2" descr="SQLite -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4983673"/>
            <a:ext cx="2097001" cy="99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M should be used in every project – DeavidSedice's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4" y="4770111"/>
            <a:ext cx="3553633" cy="142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6386-A17C-435D-B258-26B6CBB6EFA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444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-13494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 txBox="1">
            <a:spLocks/>
          </p:cNvSpPr>
          <p:nvPr/>
        </p:nvSpPr>
        <p:spPr>
          <a:xfrm>
            <a:off x="650240" y="-267374"/>
            <a:ext cx="10515600" cy="1152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 dirty="0">
                <a:solidFill>
                  <a:schemeClr val="bg1"/>
                </a:solidFill>
              </a:rPr>
              <a:t>Rappresentazione DB relazionale  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18" y="1333380"/>
            <a:ext cx="9296843" cy="5095995"/>
          </a:xfrm>
          <a:prstGeom prst="rect">
            <a:avLst/>
          </a:prstGeo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6386-A17C-435D-B258-26B6CBB6EFA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0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6386-A17C-435D-B258-26B6CBB6EFA8}" type="slidenum">
              <a:rPr lang="it-IT" smtClean="0"/>
              <a:t>22</a:t>
            </a:fld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 txBox="1">
            <a:spLocks/>
          </p:cNvSpPr>
          <p:nvPr/>
        </p:nvSpPr>
        <p:spPr>
          <a:xfrm>
            <a:off x="838200" y="-3864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 dirty="0" err="1">
                <a:solidFill>
                  <a:schemeClr val="bg1"/>
                </a:solidFill>
              </a:rPr>
              <a:t>Tkinter</a:t>
            </a:r>
            <a:r>
              <a:rPr lang="it-IT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 txBox="1">
            <a:spLocks/>
          </p:cNvSpPr>
          <p:nvPr/>
        </p:nvSpPr>
        <p:spPr>
          <a:xfrm>
            <a:off x="838200" y="1604486"/>
            <a:ext cx="10515600" cy="808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it-IT" sz="2800" dirty="0" err="1">
                <a:latin typeface="+mn-lt"/>
              </a:rPr>
              <a:t>Tkinter</a:t>
            </a:r>
            <a:r>
              <a:rPr lang="it-IT" sz="2800" dirty="0">
                <a:latin typeface="+mn-lt"/>
              </a:rPr>
              <a:t> è una </a:t>
            </a:r>
            <a:r>
              <a:rPr lang="it-IT" sz="2800" dirty="0">
                <a:solidFill>
                  <a:srgbClr val="C00000"/>
                </a:solidFill>
                <a:latin typeface="+mn-lt"/>
              </a:rPr>
              <a:t>libreria </a:t>
            </a:r>
            <a:r>
              <a:rPr lang="it-IT" sz="2800" dirty="0" err="1">
                <a:solidFill>
                  <a:srgbClr val="C00000"/>
                </a:solidFill>
                <a:latin typeface="+mn-lt"/>
              </a:rPr>
              <a:t>python</a:t>
            </a:r>
            <a:r>
              <a:rPr lang="it-IT" sz="2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it-IT" sz="2800" dirty="0">
                <a:latin typeface="+mn-lt"/>
              </a:rPr>
              <a:t>utilizzata per fornire un’interfaccia grafica alla parte di bridge per rendere il </a:t>
            </a:r>
            <a:r>
              <a:rPr lang="it-IT" sz="2800" dirty="0">
                <a:solidFill>
                  <a:srgbClr val="C00000"/>
                </a:solidFill>
                <a:latin typeface="+mn-lt"/>
              </a:rPr>
              <a:t>dispositivo più user-</a:t>
            </a:r>
            <a:r>
              <a:rPr lang="it-IT" sz="2800" dirty="0" err="1">
                <a:solidFill>
                  <a:srgbClr val="C00000"/>
                </a:solidFill>
                <a:latin typeface="+mn-lt"/>
              </a:rPr>
              <a:t>frendly</a:t>
            </a:r>
            <a:endParaRPr lang="it-IT" sz="28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01" y="2778125"/>
            <a:ext cx="5025597" cy="3578225"/>
          </a:xfrm>
          <a:prstGeom prst="rect">
            <a:avLst/>
          </a:prstGeom>
        </p:spPr>
      </p:pic>
      <p:pic>
        <p:nvPicPr>
          <p:cNvPr id="2050" name="Picture 2" descr="i2.wp.com/iot4beginners.com/wp-content/uploads/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5810"/>
            <a:ext cx="3057352" cy="34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52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6386-A17C-435D-B258-26B6CBB6EFA8}" type="slidenum">
              <a:rPr lang="it-IT" smtClean="0"/>
              <a:t>23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 txBox="1">
            <a:spLocks/>
          </p:cNvSpPr>
          <p:nvPr/>
        </p:nvSpPr>
        <p:spPr>
          <a:xfrm>
            <a:off x="838200" y="-76200"/>
            <a:ext cx="10515600" cy="994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 dirty="0" err="1">
                <a:solidFill>
                  <a:schemeClr val="bg1"/>
                </a:solidFill>
              </a:rPr>
              <a:t>Bokeh</a:t>
            </a:r>
            <a:endParaRPr lang="it-IT" sz="4400" dirty="0">
              <a:solidFill>
                <a:schemeClr val="bg1"/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 txBox="1">
            <a:spLocks/>
          </p:cNvSpPr>
          <p:nvPr/>
        </p:nvSpPr>
        <p:spPr>
          <a:xfrm>
            <a:off x="838200" y="2386770"/>
            <a:ext cx="10505440" cy="867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it-IT" sz="2800" dirty="0" err="1">
                <a:latin typeface="+mn-lt"/>
              </a:rPr>
              <a:t>Bokeh</a:t>
            </a:r>
            <a:r>
              <a:rPr lang="it-IT" sz="2800" dirty="0">
                <a:latin typeface="+mn-lt"/>
              </a:rPr>
              <a:t> è un tool che permette, grazie ad un interazione con </a:t>
            </a:r>
            <a:r>
              <a:rPr lang="it-IT" sz="2800" dirty="0" err="1">
                <a:latin typeface="+mn-lt"/>
              </a:rPr>
              <a:t>python</a:t>
            </a:r>
            <a:r>
              <a:rPr lang="it-IT" sz="2800" dirty="0">
                <a:latin typeface="+mn-lt"/>
              </a:rPr>
              <a:t>, </a:t>
            </a:r>
          </a:p>
          <a:p>
            <a:pPr algn="just"/>
            <a:r>
              <a:rPr lang="it-IT" sz="2800" dirty="0">
                <a:latin typeface="+mn-lt"/>
              </a:rPr>
              <a:t>di </a:t>
            </a:r>
            <a:r>
              <a:rPr lang="it-IT" sz="2800" dirty="0">
                <a:solidFill>
                  <a:srgbClr val="C00000"/>
                </a:solidFill>
                <a:latin typeface="+mn-lt"/>
              </a:rPr>
              <a:t>generare grafici e mappe interattive </a:t>
            </a:r>
            <a:r>
              <a:rPr lang="it-IT" sz="2800" dirty="0">
                <a:latin typeface="+mn-lt"/>
              </a:rPr>
              <a:t>inseribili in pagine html </a:t>
            </a:r>
          </a:p>
          <a:p>
            <a:pPr algn="just"/>
            <a:endParaRPr lang="it-IT" sz="2800" dirty="0">
              <a:latin typeface="+mn-lt"/>
            </a:endParaRPr>
          </a:p>
          <a:p>
            <a:pPr algn="just"/>
            <a:r>
              <a:rPr lang="it-IT" sz="2800" dirty="0">
                <a:latin typeface="+mn-lt"/>
              </a:rPr>
              <a:t>Funzionamento: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42705"/>
            <a:ext cx="10505440" cy="19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47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36386-A17C-435D-B258-26B6CBB6EFA8}" type="slidenum">
              <a:rPr lang="it-IT" smtClean="0"/>
              <a:t>24</a:t>
            </a:fld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 txBox="1">
            <a:spLocks/>
          </p:cNvSpPr>
          <p:nvPr/>
        </p:nvSpPr>
        <p:spPr>
          <a:xfrm>
            <a:off x="531494" y="-4067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400" dirty="0">
                <a:solidFill>
                  <a:schemeClr val="bg1"/>
                </a:solidFill>
              </a:rPr>
              <a:t>FB </a:t>
            </a:r>
            <a:r>
              <a:rPr lang="it-IT" sz="4400" dirty="0" err="1">
                <a:solidFill>
                  <a:schemeClr val="bg1"/>
                </a:solidFill>
              </a:rPr>
              <a:t>Prophet</a:t>
            </a:r>
            <a:endParaRPr lang="it-IT" sz="4400" dirty="0">
              <a:solidFill>
                <a:schemeClr val="bg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 txBox="1">
            <a:spLocks/>
          </p:cNvSpPr>
          <p:nvPr/>
        </p:nvSpPr>
        <p:spPr>
          <a:xfrm>
            <a:off x="531494" y="2568526"/>
            <a:ext cx="10505440" cy="17209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it-IT" sz="2800" dirty="0" err="1">
                <a:latin typeface="+mn-lt"/>
              </a:rPr>
              <a:t>Prophet</a:t>
            </a:r>
            <a:r>
              <a:rPr lang="it-IT" sz="2800" dirty="0">
                <a:latin typeface="+mn-lt"/>
              </a:rPr>
              <a:t> è un algoritmo sviluppato da Facebook che permette di fare </a:t>
            </a:r>
            <a:r>
              <a:rPr lang="it-IT" sz="2800" dirty="0">
                <a:solidFill>
                  <a:srgbClr val="C00000"/>
                </a:solidFill>
                <a:latin typeface="+mn-lt"/>
              </a:rPr>
              <a:t>predizioni di serie temporali </a:t>
            </a:r>
            <a:r>
              <a:rPr lang="it-IT" sz="2800" dirty="0">
                <a:latin typeface="+mn-lt"/>
              </a:rPr>
              <a:t>con trend annuali, settimanali o giornalieri</a:t>
            </a:r>
          </a:p>
          <a:p>
            <a:pPr algn="just"/>
            <a:endParaRPr lang="it-IT" sz="2800" dirty="0">
              <a:latin typeface="+mn-lt"/>
            </a:endParaRPr>
          </a:p>
          <a:p>
            <a:pPr algn="just"/>
            <a:r>
              <a:rPr lang="it-IT" sz="2800" dirty="0" err="1">
                <a:latin typeface="+mn-lt"/>
              </a:rPr>
              <a:t>Phropet</a:t>
            </a:r>
            <a:r>
              <a:rPr lang="it-IT" sz="2800" dirty="0">
                <a:latin typeface="+mn-lt"/>
              </a:rPr>
              <a:t> è robusto ai </a:t>
            </a:r>
            <a:r>
              <a:rPr lang="it-IT" sz="2800" dirty="0" err="1">
                <a:latin typeface="+mn-lt"/>
              </a:rPr>
              <a:t>missing</a:t>
            </a:r>
            <a:r>
              <a:rPr lang="it-IT" sz="2800" dirty="0">
                <a:latin typeface="+mn-lt"/>
              </a:rPr>
              <a:t> </a:t>
            </a:r>
            <a:r>
              <a:rPr lang="it-IT" sz="2800" dirty="0" err="1">
                <a:latin typeface="+mn-lt"/>
              </a:rPr>
              <a:t>values</a:t>
            </a:r>
            <a:endParaRPr lang="it-IT" sz="2800" dirty="0">
              <a:latin typeface="+mn-lt"/>
            </a:endParaRPr>
          </a:p>
          <a:p>
            <a:pPr algn="just"/>
            <a:endParaRPr lang="it-IT" sz="2800" dirty="0">
              <a:latin typeface="+mn-lt"/>
            </a:endParaRPr>
          </a:p>
          <a:p>
            <a:pPr algn="just"/>
            <a:r>
              <a:rPr lang="it-IT" sz="2800" dirty="0">
                <a:latin typeface="+mn-lt"/>
              </a:rPr>
              <a:t>L’ utilizzo di </a:t>
            </a:r>
            <a:r>
              <a:rPr lang="it-IT" sz="2800" dirty="0" err="1">
                <a:latin typeface="+mn-lt"/>
              </a:rPr>
              <a:t>prophet</a:t>
            </a:r>
            <a:r>
              <a:rPr lang="it-IT" sz="2800" dirty="0">
                <a:latin typeface="+mn-lt"/>
              </a:rPr>
              <a:t> segue l’API proposta da </a:t>
            </a:r>
            <a:r>
              <a:rPr lang="it-IT" sz="2800" dirty="0" err="1">
                <a:latin typeface="+mn-lt"/>
              </a:rPr>
              <a:t>sklearn</a:t>
            </a:r>
            <a:r>
              <a:rPr lang="it-IT" sz="2800" dirty="0">
                <a:latin typeface="+mn-lt"/>
              </a:rPr>
              <a:t>, abbiamo un modello sul quale fare </a:t>
            </a:r>
            <a:r>
              <a:rPr lang="it-IT" sz="2800" dirty="0" err="1">
                <a:latin typeface="+mn-lt"/>
              </a:rPr>
              <a:t>Fit</a:t>
            </a:r>
            <a:r>
              <a:rPr lang="it-IT" sz="2800" dirty="0">
                <a:latin typeface="+mn-lt"/>
              </a:rPr>
              <a:t> e </a:t>
            </a:r>
            <a:r>
              <a:rPr lang="it-IT" sz="2800" dirty="0" err="1">
                <a:latin typeface="+mn-lt"/>
              </a:rPr>
              <a:t>Predict</a:t>
            </a:r>
            <a:endParaRPr lang="it-IT" sz="2800" dirty="0">
              <a:latin typeface="+mn-lt"/>
            </a:endParaRPr>
          </a:p>
        </p:txBody>
      </p:sp>
      <p:pic>
        <p:nvPicPr>
          <p:cNvPr id="5122" name="Picture 2" descr="Implementing Facebook Prophet efficiently | by Ruan van der Merwe | Towards 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4" y="4730863"/>
            <a:ext cx="4135756" cy="118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6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90A5A8-E7CA-4263-9C95-17A90F05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182"/>
            <a:ext cx="10515600" cy="1325563"/>
          </a:xfrm>
        </p:spPr>
        <p:txBody>
          <a:bodyPr/>
          <a:lstStyle/>
          <a:p>
            <a:r>
              <a:rPr lang="it-IT" dirty="0"/>
              <a:t>DEMO: del prototipo funzionante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5BC870-BDE3-49B7-8F8B-06014E526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4280"/>
            <a:ext cx="10515600" cy="5012170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Bridge in file .</a:t>
            </a:r>
            <a:r>
              <a:rPr lang="it-IT" dirty="0" err="1"/>
              <a:t>exe</a:t>
            </a:r>
            <a:endParaRPr lang="it-IT" dirty="0"/>
          </a:p>
          <a:p>
            <a:r>
              <a:rPr lang="it-IT" dirty="0"/>
              <a:t>Collegamenti </a:t>
            </a:r>
            <a:r>
              <a:rPr lang="it-IT" dirty="0" err="1"/>
              <a:t>arduino</a:t>
            </a:r>
            <a:r>
              <a:rPr lang="it-IT" dirty="0"/>
              <a:t> (foto/schema)</a:t>
            </a:r>
          </a:p>
          <a:p>
            <a:r>
              <a:rPr lang="it-IT" dirty="0"/>
              <a:t>Interfaccia web</a:t>
            </a:r>
          </a:p>
          <a:p>
            <a:r>
              <a:rPr lang="it-IT" dirty="0"/>
              <a:t>Connessione con bridge verso il server (credenziali utente)</a:t>
            </a:r>
          </a:p>
          <a:p>
            <a:r>
              <a:rPr lang="it-IT" dirty="0"/>
              <a:t>POST dei dati</a:t>
            </a:r>
          </a:p>
          <a:p>
            <a:r>
              <a:rPr lang="it-IT" dirty="0"/>
              <a:t>LOG del server</a:t>
            </a:r>
          </a:p>
          <a:p>
            <a:r>
              <a:rPr lang="it-IT" dirty="0"/>
              <a:t>Apertura dell’interfaccia dell’utente</a:t>
            </a:r>
          </a:p>
          <a:p>
            <a:r>
              <a:rPr lang="it-IT" dirty="0"/>
              <a:t>Spiegare cosa vede l’utente nell’interfaccia (e </a:t>
            </a:r>
            <a:r>
              <a:rPr lang="it-IT" u="sng" dirty="0"/>
              <a:t>medico</a:t>
            </a:r>
            <a:r>
              <a:rPr lang="it-IT" dirty="0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Dati dell’utente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Grafici dei dati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Previsione dei dati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Mappa della posizione 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Post commenti tra dottore e paziente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Database annotato dal medico</a:t>
            </a:r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0A72E0B6-5513-40EF-8043-65D4D2177F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030560"/>
              </p:ext>
            </p:extLst>
          </p:nvPr>
        </p:nvGraphicFramePr>
        <p:xfrm>
          <a:off x="10202863" y="14763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02863" y="14763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AB8AFF0-F1D3-4FCB-9E65-DBF19D91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743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94E939A-DA17-4EDF-AA74-1469BBBFF648}"/>
              </a:ext>
            </a:extLst>
          </p:cNvPr>
          <p:cNvSpPr/>
          <p:nvPr/>
        </p:nvSpPr>
        <p:spPr>
          <a:xfrm>
            <a:off x="6172200" y="1558131"/>
            <a:ext cx="5181600" cy="485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AAFD22B-F310-4EB3-86CC-3E7845C78A51}"/>
              </a:ext>
            </a:extLst>
          </p:cNvPr>
          <p:cNvSpPr/>
          <p:nvPr/>
        </p:nvSpPr>
        <p:spPr>
          <a:xfrm>
            <a:off x="606188" y="1558131"/>
            <a:ext cx="5181600" cy="4851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70861C-9E01-4EF4-ADF3-9A9220FC4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188" y="1735552"/>
            <a:ext cx="5181600" cy="4851400"/>
          </a:xfrm>
        </p:spPr>
        <p:txBody>
          <a:bodyPr/>
          <a:lstStyle/>
          <a:p>
            <a:pPr>
              <a:buFont typeface="Calibri" panose="020F0502020204030204" pitchFamily="34" charset="0"/>
              <a:buChar char="›"/>
            </a:pPr>
            <a:r>
              <a:rPr lang="it-IT" dirty="0">
                <a:solidFill>
                  <a:srgbClr val="C00000"/>
                </a:solidFill>
              </a:rPr>
              <a:t>Predizione</a:t>
            </a:r>
            <a:r>
              <a:rPr lang="it-IT" dirty="0"/>
              <a:t> attraverso ML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Calibri" panose="020F0502020204030204" pitchFamily="34" charset="0"/>
              <a:buChar char="›"/>
            </a:pPr>
            <a:r>
              <a:rPr lang="it-IT" dirty="0">
                <a:solidFill>
                  <a:srgbClr val="C00000"/>
                </a:solidFill>
              </a:rPr>
              <a:t>Database annotato </a:t>
            </a:r>
            <a:r>
              <a:rPr lang="it-IT" dirty="0"/>
              <a:t>rispetto allo stato di salute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Calibri" panose="020F0502020204030204" pitchFamily="34" charset="0"/>
              <a:buChar char="›"/>
            </a:pPr>
            <a:r>
              <a:rPr lang="it-IT" dirty="0">
                <a:solidFill>
                  <a:srgbClr val="C00000"/>
                </a:solidFill>
              </a:rPr>
              <a:t>Geolocalizzazione</a:t>
            </a:r>
            <a:r>
              <a:rPr lang="it-IT" dirty="0"/>
              <a:t> della distribuzione dei malati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2C77349-D486-4CFC-AB82-269559C5A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35552"/>
            <a:ext cx="5181600" cy="4851400"/>
          </a:xfrm>
        </p:spPr>
        <p:txBody>
          <a:bodyPr/>
          <a:lstStyle/>
          <a:p>
            <a:pPr>
              <a:buFont typeface="Calibri" panose="020F0502020204030204" pitchFamily="34" charset="0"/>
              <a:buChar char="›"/>
            </a:pPr>
            <a:r>
              <a:rPr lang="it-IT" dirty="0">
                <a:solidFill>
                  <a:srgbClr val="C00000"/>
                </a:solidFill>
              </a:rPr>
              <a:t>Utilizzo su larga scala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Calibri" panose="020F0502020204030204" pitchFamily="34" charset="0"/>
              <a:buChar char="›"/>
            </a:pPr>
            <a:r>
              <a:rPr lang="it-IT" dirty="0">
                <a:solidFill>
                  <a:srgbClr val="C00000"/>
                </a:solidFill>
              </a:rPr>
              <a:t>Interazione</a:t>
            </a:r>
            <a:r>
              <a:rPr lang="it-IT" dirty="0"/>
              <a:t> a distanza tra medico e paziente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Calibri" panose="020F0502020204030204" pitchFamily="34" charset="0"/>
              <a:buChar char="›"/>
            </a:pPr>
            <a:r>
              <a:rPr lang="it-IT" dirty="0">
                <a:solidFill>
                  <a:srgbClr val="C00000"/>
                </a:solidFill>
              </a:rPr>
              <a:t>Dati caricati dall’abitazione del paziente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C064EC2-40F9-46DE-B514-EEFE857AF454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5ED7807-5AD9-4C28-B640-0230E5E7C046}"/>
              </a:ext>
            </a:extLst>
          </p:cNvPr>
          <p:cNvSpPr txBox="1">
            <a:spLocks/>
          </p:cNvSpPr>
          <p:nvPr/>
        </p:nvSpPr>
        <p:spPr>
          <a:xfrm>
            <a:off x="606188" y="-1162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Aspetti innovativi del sistema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8BB99F3-EE05-4053-838E-25806FC1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783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546B5BB-AA7E-4496-B5BF-17F6947E16CE}"/>
              </a:ext>
            </a:extLst>
          </p:cNvPr>
          <p:cNvSpPr/>
          <p:nvPr/>
        </p:nvSpPr>
        <p:spPr>
          <a:xfrm>
            <a:off x="838198" y="1668858"/>
            <a:ext cx="10515600" cy="4652963"/>
          </a:xfrm>
          <a:prstGeom prst="rect">
            <a:avLst/>
          </a:prstGeom>
          <a:solidFill>
            <a:srgbClr val="FBE5D6"/>
          </a:solidFill>
          <a:ln>
            <a:solidFill>
              <a:srgbClr val="FBE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FB49C8C-7FF0-498D-A77C-12C24140D853}"/>
              </a:ext>
            </a:extLst>
          </p:cNvPr>
          <p:cNvSpPr/>
          <p:nvPr/>
        </p:nvSpPr>
        <p:spPr>
          <a:xfrm>
            <a:off x="0" y="-15083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419E17-F29A-4676-8927-EBA7FDB4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8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9C0485-E1C0-4485-9D73-552BE06F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859"/>
            <a:ext cx="10515598" cy="46529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rgbClr val="C33B2D"/>
                </a:solidFill>
              </a:rPr>
              <a:t>Migliorare algoritmi di AI</a:t>
            </a:r>
          </a:p>
          <a:p>
            <a:pPr>
              <a:lnSpc>
                <a:spcPct val="150000"/>
              </a:lnSpc>
            </a:pPr>
            <a:r>
              <a:rPr lang="it-IT" dirty="0" err="1"/>
              <a:t>Pre</a:t>
            </a:r>
            <a:r>
              <a:rPr lang="it-IT" dirty="0"/>
              <a:t>-calcolo dei parametri del modello per la predizione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rgbClr val="C33B2D"/>
                </a:solidFill>
              </a:rPr>
              <a:t>Analizzare le aree critiche nella mappa in base ai dati </a:t>
            </a:r>
          </a:p>
          <a:p>
            <a:pPr>
              <a:lnSpc>
                <a:spcPct val="150000"/>
              </a:lnSpc>
            </a:pPr>
            <a:r>
              <a:rPr lang="it-IT" dirty="0"/>
              <a:t>Protocollo HTTPS</a:t>
            </a:r>
          </a:p>
          <a:p>
            <a:pPr>
              <a:lnSpc>
                <a:spcPct val="150000"/>
              </a:lnSpc>
            </a:pPr>
            <a:r>
              <a:rPr lang="it-IT" dirty="0"/>
              <a:t>Connessione </a:t>
            </a:r>
            <a:r>
              <a:rPr lang="it-IT" dirty="0" err="1"/>
              <a:t>bluetooth</a:t>
            </a:r>
            <a:r>
              <a:rPr lang="it-IT" dirty="0"/>
              <a:t> tra ARDUINO e PC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rgbClr val="C00000"/>
                </a:solidFill>
              </a:rPr>
              <a:t>Inserire nuovi sensori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110A39-6054-428B-AC91-0B814F3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558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980304F7-5F2E-4CD3-8FE5-15DA088A40EA}"/>
              </a:ext>
            </a:extLst>
          </p:cNvPr>
          <p:cNvSpPr/>
          <p:nvPr/>
        </p:nvSpPr>
        <p:spPr>
          <a:xfrm>
            <a:off x="0" y="-15083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9CF977-E241-4EF9-B25F-03AF13E8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8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Grazie per l’attenzione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65F4A3-1EAA-4BFF-B903-45B93CA8E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 </a:t>
            </a:r>
            <a:r>
              <a:rPr lang="it-IT" dirty="0" err="1"/>
              <a:t>Agazzotti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527256F-4575-43BF-8CF5-6A0167433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Federico Cocchi</a:t>
            </a:r>
          </a:p>
        </p:txBody>
      </p:sp>
      <p:pic>
        <p:nvPicPr>
          <p:cNvPr id="9" name="Segnaposto contenuto 8" descr="Immagine che contiene persona, uomo, parete, interni&#10;&#10;Descrizione generata automaticamente">
            <a:extLst>
              <a:ext uri="{FF2B5EF4-FFF2-40B4-BE49-F238E27FC236}">
                <a16:creationId xmlns:a16="http://schemas.microsoft.com/office/drawing/2014/main" id="{526F629E-DCD0-4EE6-ADCC-BED6D9FA24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05" y="2904501"/>
            <a:ext cx="1332411" cy="1332411"/>
          </a:xfrm>
          <a:prstGeom prst="ellipse">
            <a:avLst/>
          </a:prstGeom>
          <a:ln w="63500" cap="rnd">
            <a:solidFill>
              <a:srgbClr val="C33B2D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0459CBF-6A9A-4030-95CE-51F262CA28D5}"/>
              </a:ext>
            </a:extLst>
          </p:cNvPr>
          <p:cNvSpPr txBox="1"/>
          <p:nvPr/>
        </p:nvSpPr>
        <p:spPr>
          <a:xfrm>
            <a:off x="6096000" y="5121963"/>
            <a:ext cx="360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E-mail: 289842@studenti.unimore.it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6E4FC36-C52F-4CE3-AE90-412A80CCA5D9}"/>
              </a:ext>
            </a:extLst>
          </p:cNvPr>
          <p:cNvSpPr txBox="1"/>
          <p:nvPr/>
        </p:nvSpPr>
        <p:spPr>
          <a:xfrm>
            <a:off x="838200" y="5121963"/>
            <a:ext cx="609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E-mail: 244836@studenti.unimore.it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A62D6C-AE83-4DC2-9D59-E4BF53AB5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79" y="2928803"/>
            <a:ext cx="1332410" cy="1283805"/>
          </a:xfrm>
          <a:prstGeom prst="ellipse">
            <a:avLst/>
          </a:prstGeom>
          <a:ln w="38100" cap="rnd">
            <a:solidFill>
              <a:srgbClr val="C33B2D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5BD8E3-2769-47E1-8327-83006091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557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Fase ideativa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EB709F-0483-4094-BA11-D9BD170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428"/>
            <a:ext cx="10515600" cy="501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rgbClr val="C00000"/>
                </a:solidFill>
              </a:rPr>
              <a:t>Come abbiamo proceduto?</a:t>
            </a:r>
          </a:p>
          <a:p>
            <a:r>
              <a:rPr lang="it-IT" dirty="0"/>
              <a:t>Ricerca progetto che contenga i principali argomenti affrontati a lezione</a:t>
            </a:r>
          </a:p>
          <a:p>
            <a:r>
              <a:rPr lang="it-IT" dirty="0">
                <a:solidFill>
                  <a:srgbClr val="201F1E"/>
                </a:solidFill>
                <a:latin typeface="Calibri" pitchFamily="34" charset="0"/>
                <a:ea typeface="Times New Roman" pitchFamily="18" charset="0"/>
                <a:cs typeface="Arial" pitchFamily="34" charset="0"/>
              </a:rPr>
              <a:t>P</a:t>
            </a:r>
            <a:r>
              <a:rPr kumimoji="0" lang="it-IT" b="0" i="0" u="none" strike="noStrike" cap="none" normalizeH="0" baseline="0" dirty="0">
                <a:ln>
                  <a:noFill/>
                </a:ln>
                <a:solidFill>
                  <a:srgbClr val="201F1E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rogetto fortemente legato all’attualità e a fabbisogni concreti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b="1" dirty="0">
                <a:solidFill>
                  <a:srgbClr val="C00000"/>
                </a:solidFill>
              </a:rPr>
              <a:t>A quali fabbisogni vogliamo rispondere?</a:t>
            </a:r>
          </a:p>
          <a:p>
            <a:r>
              <a:rPr lang="it-IT" dirty="0"/>
              <a:t>Favorire interazioni tra paziente e medico durante periodo di pandemia COVID-19</a:t>
            </a:r>
          </a:p>
          <a:p>
            <a:r>
              <a:rPr lang="it-IT" dirty="0"/>
              <a:t>Aggiornare le persone sul loro stato di salute</a:t>
            </a:r>
          </a:p>
          <a:p>
            <a:pPr marL="0" indent="0">
              <a:buNone/>
            </a:pP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18F6C42-A564-47DC-AFC8-BEB8EB53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626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Il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EB709F-0483-4094-BA11-D9BD170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27" y="1862569"/>
            <a:ext cx="10515600" cy="301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Prototipo funzionante                                         </a:t>
            </a:r>
          </a:p>
          <a:p>
            <a:pPr marL="0" indent="0">
              <a:buNone/>
            </a:pPr>
            <a:r>
              <a:rPr lang="it-IT" dirty="0"/>
              <a:t>di un </a:t>
            </a:r>
            <a:r>
              <a:rPr lang="it-IT" b="1" dirty="0">
                <a:solidFill>
                  <a:srgbClr val="C00000"/>
                </a:solidFill>
              </a:rPr>
              <a:t>sistema di monitoraggio a distanza </a:t>
            </a:r>
          </a:p>
          <a:p>
            <a:pPr marL="0" indent="0">
              <a:buNone/>
            </a:pPr>
            <a:r>
              <a:rPr lang="it-IT" b="1" dirty="0">
                <a:solidFill>
                  <a:srgbClr val="C00000"/>
                </a:solidFill>
              </a:rPr>
              <a:t>della salute delle persone </a:t>
            </a:r>
          </a:p>
          <a:p>
            <a:pPr marL="0" indent="0">
              <a:buNone/>
            </a:pPr>
            <a:r>
              <a:rPr lang="it-IT" dirty="0"/>
              <a:t>attraverso la </a:t>
            </a:r>
            <a:r>
              <a:rPr lang="it-IT" b="1" dirty="0">
                <a:solidFill>
                  <a:srgbClr val="C00000"/>
                </a:solidFill>
              </a:rPr>
              <a:t>rilevazione di parametri vitali</a:t>
            </a:r>
          </a:p>
          <a:p>
            <a:pPr marL="0" indent="0">
              <a:buNone/>
            </a:pPr>
            <a:endParaRPr lang="it-IT" sz="274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578123-FBAD-4507-8453-D6C1845FE2D4}"/>
              </a:ext>
            </a:extLst>
          </p:cNvPr>
          <p:cNvSpPr txBox="1"/>
          <p:nvPr/>
        </p:nvSpPr>
        <p:spPr>
          <a:xfrm>
            <a:off x="514927" y="4965467"/>
            <a:ext cx="913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C00000"/>
                </a:solidFill>
              </a:rPr>
              <a:t>controllare e predire la malattia COVID-19 </a:t>
            </a:r>
          </a:p>
        </p:txBody>
      </p:sp>
      <p:sp>
        <p:nvSpPr>
          <p:cNvPr id="8" name="Rettangolo 7"/>
          <p:cNvSpPr/>
          <p:nvPr/>
        </p:nvSpPr>
        <p:spPr>
          <a:xfrm>
            <a:off x="7721600" y="2336800"/>
            <a:ext cx="44704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saturazione sangue</a:t>
            </a:r>
          </a:p>
          <a:p>
            <a:endParaRPr lang="it-IT" dirty="0"/>
          </a:p>
          <a:p>
            <a:r>
              <a:rPr lang="it-IT" sz="2000" dirty="0"/>
              <a:t>     temperatura </a:t>
            </a:r>
          </a:p>
          <a:p>
            <a:endParaRPr lang="it-IT" dirty="0"/>
          </a:p>
          <a:p>
            <a:r>
              <a:rPr lang="it-IT" sz="2000" dirty="0"/>
              <a:t>            battito cardiaco               </a:t>
            </a:r>
          </a:p>
          <a:p>
            <a:endParaRPr lang="it-IT" dirty="0"/>
          </a:p>
          <a:p>
            <a:r>
              <a:rPr lang="it-IT" dirty="0"/>
              <a:t>                     </a:t>
            </a:r>
            <a:r>
              <a:rPr lang="it-IT" sz="2000" dirty="0" err="1"/>
              <a:t>geolocalizzazione</a:t>
            </a:r>
            <a:endParaRPr lang="it-IT" sz="2000" dirty="0"/>
          </a:p>
        </p:txBody>
      </p:sp>
      <p:pic>
        <p:nvPicPr>
          <p:cNvPr id="9" name="Immagine 8" descr="stile di riempimento della misura della temperatura del termometro -  Scarica Immagini Vettoriali Gratis, Grafica Vettoriale, e Disegno Modelli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57944" y="2726944"/>
            <a:ext cx="740156" cy="72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magine 9" descr="Illustrazione grafica simbolo di battito cardiaco rosso | Vettore Grati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56900" y="3449700"/>
            <a:ext cx="652400" cy="58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Connettore 1 11"/>
          <p:cNvCxnSpPr/>
          <p:nvPr/>
        </p:nvCxnSpPr>
        <p:spPr>
          <a:xfrm flipV="1">
            <a:off x="7053943" y="2646880"/>
            <a:ext cx="606631" cy="975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reccia in giù 14"/>
          <p:cNvSpPr/>
          <p:nvPr/>
        </p:nvSpPr>
        <p:spPr>
          <a:xfrm>
            <a:off x="2128982" y="4141355"/>
            <a:ext cx="415636" cy="720436"/>
          </a:xfrm>
          <a:prstGeom prst="downArrow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app per usare la localizzazione su Android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26336" y="4036060"/>
            <a:ext cx="681464" cy="61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Connettore 1 19"/>
          <p:cNvCxnSpPr/>
          <p:nvPr/>
        </p:nvCxnSpPr>
        <p:spPr>
          <a:xfrm flipV="1">
            <a:off x="7137070" y="3277591"/>
            <a:ext cx="855024" cy="3206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7113319" y="3645724"/>
            <a:ext cx="1211283" cy="83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/>
        </p:nvCxnSpPr>
        <p:spPr>
          <a:xfrm>
            <a:off x="7042068" y="3681351"/>
            <a:ext cx="1579418" cy="570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3B4F6E6B-B818-4311-BAE5-F31FBADC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45" y="2235598"/>
            <a:ext cx="504710" cy="48877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4200A2-10B1-45EC-8874-085E5003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93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EB709F-0483-4094-BA11-D9BD170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41" y="4441371"/>
            <a:ext cx="10515600" cy="94316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it-IT" dirty="0"/>
              <a:t> intensificare l’attività della medicina sul territorio, </a:t>
            </a:r>
          </a:p>
          <a:p>
            <a:pPr marL="0" indent="0">
              <a:buNone/>
            </a:pPr>
            <a:r>
              <a:rPr lang="it-IT" dirty="0"/>
              <a:t>  sfruttando le capacità del ‘digitale’    =&gt;   </a:t>
            </a:r>
            <a:r>
              <a:rPr lang="it-IT" b="1" dirty="0">
                <a:solidFill>
                  <a:srgbClr val="C00000"/>
                </a:solidFill>
              </a:rPr>
              <a:t>telemedicina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E9E76F-7145-4EDB-9155-60DB8CD3E469}"/>
              </a:ext>
            </a:extLst>
          </p:cNvPr>
          <p:cNvSpPr txBox="1"/>
          <p:nvPr/>
        </p:nvSpPr>
        <p:spPr>
          <a:xfrm rot="10800000" flipV="1">
            <a:off x="3438895" y="5796098"/>
            <a:ext cx="811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                      da qui nasce l’idea di HEALTH DETECTOR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578123-FBAD-4507-8453-D6C1845FE2D4}"/>
              </a:ext>
            </a:extLst>
          </p:cNvPr>
          <p:cNvSpPr txBox="1"/>
          <p:nvPr/>
        </p:nvSpPr>
        <p:spPr>
          <a:xfrm>
            <a:off x="522514" y="3693226"/>
            <a:ext cx="9951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2800" dirty="0"/>
              <a:t> permettere un’</a:t>
            </a:r>
            <a:r>
              <a:rPr lang="it-IT" sz="2800" b="1" dirty="0">
                <a:solidFill>
                  <a:srgbClr val="C00000"/>
                </a:solidFill>
              </a:rPr>
              <a:t> interazione a distanza tra medico e paziente</a:t>
            </a:r>
          </a:p>
        </p:txBody>
      </p:sp>
      <p:sp>
        <p:nvSpPr>
          <p:cNvPr id="7" name="Rettangolo 6"/>
          <p:cNvSpPr/>
          <p:nvPr/>
        </p:nvSpPr>
        <p:spPr>
          <a:xfrm>
            <a:off x="509271" y="1652546"/>
            <a:ext cx="10387395" cy="1831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2800" dirty="0"/>
              <a:t> </a:t>
            </a:r>
            <a:r>
              <a:rPr lang="it-IT" sz="2800" b="1" dirty="0">
                <a:solidFill>
                  <a:srgbClr val="C00000"/>
                </a:solidFill>
              </a:rPr>
              <a:t>conoscere lo stato di salute  </a:t>
            </a:r>
            <a:r>
              <a:rPr lang="it-IT" sz="2800" dirty="0" err="1"/>
              <a:t>……</a:t>
            </a:r>
            <a:r>
              <a:rPr lang="it-IT" sz="2800" b="1" dirty="0">
                <a:solidFill>
                  <a:srgbClr val="C00000"/>
                </a:solidFill>
              </a:rPr>
              <a:t>    </a:t>
            </a:r>
            <a:r>
              <a:rPr lang="it-IT" sz="2800" dirty="0"/>
              <a:t>no COVID</a:t>
            </a:r>
            <a:r>
              <a:rPr lang="it-IT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2800" dirty="0" err="1"/>
              <a:t>……</a:t>
            </a:r>
            <a:r>
              <a:rPr lang="it-IT" sz="2800" dirty="0"/>
              <a:t>   </a:t>
            </a:r>
            <a:r>
              <a:rPr lang="it-IT" sz="2800" dirty="0" err="1"/>
              <a:t>……</a:t>
            </a:r>
            <a:r>
              <a:rPr lang="it-IT" sz="2800" dirty="0"/>
              <a:t>    sì  COVID  </a:t>
            </a:r>
          </a:p>
          <a:p>
            <a:endParaRPr lang="it-IT" sz="3301" dirty="0">
              <a:solidFill>
                <a:srgbClr val="FF0000"/>
              </a:solidFill>
            </a:endParaRPr>
          </a:p>
          <a:p>
            <a:r>
              <a:rPr lang="it-IT" sz="2000" dirty="0"/>
              <a:t>        - in tempo reale / predizione                      - restando a casa / riducendo le occasioni di contagio</a:t>
            </a:r>
          </a:p>
          <a:p>
            <a:endParaRPr lang="it-IT" sz="1200" dirty="0"/>
          </a:p>
          <a:p>
            <a:r>
              <a:rPr lang="it-IT" sz="2000" dirty="0"/>
              <a:t>                                                               - anticipando il decorso della malattia     </a:t>
            </a:r>
          </a:p>
        </p:txBody>
      </p:sp>
      <p:cxnSp>
        <p:nvCxnSpPr>
          <p:cNvPr id="11" name="Connettore 1 10"/>
          <p:cNvCxnSpPr/>
          <p:nvPr/>
        </p:nvCxnSpPr>
        <p:spPr>
          <a:xfrm flipH="1">
            <a:off x="558140" y="5415148"/>
            <a:ext cx="1" cy="78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V="1">
            <a:off x="570016" y="6198921"/>
            <a:ext cx="4429496" cy="11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/>
          <p:nvPr/>
        </p:nvCxnSpPr>
        <p:spPr>
          <a:xfrm flipV="1">
            <a:off x="5248894" y="6365175"/>
            <a:ext cx="6020789" cy="35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 flipH="1">
            <a:off x="2248610" y="2327564"/>
            <a:ext cx="969603" cy="254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1 27"/>
          <p:cNvCxnSpPr/>
          <p:nvPr/>
        </p:nvCxnSpPr>
        <p:spPr>
          <a:xfrm>
            <a:off x="4631376" y="2303813"/>
            <a:ext cx="1500785" cy="302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Immagine 29" descr="Icone del Computer segno di Spunta Royalty-free - vero o falso scaricare  png - Disegno png trasparente Erba png scaricare.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5858" y="1650671"/>
            <a:ext cx="578105" cy="48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Immagine 30" descr="Simboli Veri E Falsi Accettano Rifiutato Per La Valutazione Vettore Stile  Semplice E Moderno, Risposta, Approvato, Sfondo PNG e Vector per il  download gratuit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14085" y="1650670"/>
            <a:ext cx="497458" cy="47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Connettore 1 34"/>
          <p:cNvCxnSpPr/>
          <p:nvPr/>
        </p:nvCxnSpPr>
        <p:spPr>
          <a:xfrm>
            <a:off x="4108862" y="2327564"/>
            <a:ext cx="546265" cy="760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91C98665-42CF-4A05-A079-6DDEA2DA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59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3541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Destinatari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6200000">
            <a:off x="-1545023" y="2638017"/>
            <a:ext cx="5765006" cy="2674960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it-IT" dirty="0"/>
              <a:t> Paziente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endParaRPr lang="it-IT" sz="3600" dirty="0"/>
          </a:p>
          <a:p>
            <a:r>
              <a:rPr lang="it-IT" dirty="0"/>
              <a:t> Medico di base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endParaRPr lang="it-IT" dirty="0"/>
          </a:p>
          <a:p>
            <a:r>
              <a:rPr lang="it-IT" dirty="0"/>
              <a:t> Azienda Sanitaria Locale</a:t>
            </a:r>
          </a:p>
          <a:p>
            <a:endParaRPr lang="it-IT" dirty="0"/>
          </a:p>
        </p:txBody>
      </p:sp>
      <p:sp>
        <p:nvSpPr>
          <p:cNvPr id="7" name="Freccia a destra 6"/>
          <p:cNvSpPr/>
          <p:nvPr/>
        </p:nvSpPr>
        <p:spPr>
          <a:xfrm>
            <a:off x="3213100" y="1803400"/>
            <a:ext cx="495808" cy="279400"/>
          </a:xfrm>
          <a:prstGeom prst="rightArrow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3822700" y="1485900"/>
            <a:ext cx="7670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si collega ai sensori del dispositivo e fornisce i dati </a:t>
            </a:r>
          </a:p>
          <a:p>
            <a:r>
              <a:rPr lang="it-IT" sz="2800" dirty="0">
                <a:solidFill>
                  <a:srgbClr val="C00000"/>
                </a:solidFill>
              </a:rPr>
              <a:t>comunica con il medico di base</a:t>
            </a:r>
          </a:p>
          <a:p>
            <a:r>
              <a:rPr lang="it-IT" sz="2800" dirty="0">
                <a:solidFill>
                  <a:srgbClr val="C00000"/>
                </a:solidFill>
              </a:rPr>
              <a:t>	</a:t>
            </a:r>
          </a:p>
          <a:p>
            <a:endParaRPr lang="it-IT" sz="2800" dirty="0"/>
          </a:p>
        </p:txBody>
      </p:sp>
      <p:sp>
        <p:nvSpPr>
          <p:cNvPr id="11" name="Rettangolo 10"/>
          <p:cNvSpPr/>
          <p:nvPr/>
        </p:nvSpPr>
        <p:spPr>
          <a:xfrm>
            <a:off x="3936449" y="3333234"/>
            <a:ext cx="78872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analizza i dati      </a:t>
            </a:r>
            <a:r>
              <a:rPr lang="it-IT" sz="2800" dirty="0">
                <a:solidFill>
                  <a:srgbClr val="C00000"/>
                </a:solidFill>
              </a:rPr>
              <a:t>stabilisce lo stato di salute</a:t>
            </a:r>
            <a:r>
              <a:rPr lang="it-IT" sz="2800" dirty="0"/>
              <a:t> </a:t>
            </a:r>
          </a:p>
          <a:p>
            <a:r>
              <a:rPr lang="it-IT" sz="2800" dirty="0">
                <a:solidFill>
                  <a:srgbClr val="C00000"/>
                </a:solidFill>
              </a:rPr>
              <a:t>comunica con il paziente  </a:t>
            </a:r>
            <a:r>
              <a:rPr lang="it-IT" sz="2800" dirty="0"/>
              <a:t>   agisce           </a:t>
            </a:r>
            <a:r>
              <a:rPr lang="it-IT" sz="2000" dirty="0"/>
              <a:t>prescrizione cure </a:t>
            </a:r>
          </a:p>
          <a:p>
            <a:r>
              <a:rPr lang="it-IT" sz="2000" dirty="0"/>
              <a:t>						coinvolgimento USCA        </a:t>
            </a:r>
          </a:p>
          <a:p>
            <a:r>
              <a:rPr lang="it-IT" sz="2000" dirty="0"/>
              <a:t>                                                                                                ricovero in ospedale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3949700" y="5150028"/>
            <a:ext cx="7874000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2800" dirty="0">
                <a:solidFill>
                  <a:srgbClr val="C00000"/>
                </a:solidFill>
              </a:rPr>
              <a:t>analizza i dati aggregati </a:t>
            </a:r>
            <a:endParaRPr lang="it-IT" sz="28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2800" dirty="0">
                <a:solidFill>
                  <a:prstClr val="black"/>
                </a:solidFill>
              </a:rPr>
              <a:t>conosce dinamiche e tendenze della pandemia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2800" dirty="0">
                <a:solidFill>
                  <a:prstClr val="black"/>
                </a:solidFill>
              </a:rPr>
              <a:t>sul territorio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5448300" y="2400300"/>
            <a:ext cx="6248400" cy="707886"/>
          </a:xfrm>
          <a:prstGeom prst="rect">
            <a:avLst/>
          </a:prstGeom>
          <a:solidFill>
            <a:srgbClr val="FFFF66"/>
          </a:solidFill>
        </p:spPr>
        <p:txBody>
          <a:bodyPr wrap="square">
            <a:spAutoFit/>
          </a:bodyPr>
          <a:lstStyle/>
          <a:p>
            <a:r>
              <a:rPr lang="it-IT" sz="2000" dirty="0"/>
              <a:t>Il </a:t>
            </a:r>
            <a:r>
              <a:rPr lang="it-IT" sz="2000" b="1" dirty="0"/>
              <a:t>servizio può essere esteso in modo scalabile</a:t>
            </a:r>
            <a:r>
              <a:rPr lang="it-IT" sz="2000" dirty="0"/>
              <a:t>, consegnando i dispositivi  a tutti gli assistiti di un territorio 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5473700" y="2451100"/>
            <a:ext cx="6286500" cy="63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1 18"/>
          <p:cNvCxnSpPr>
            <a:cxnSpLocks/>
          </p:cNvCxnSpPr>
          <p:nvPr/>
        </p:nvCxnSpPr>
        <p:spPr>
          <a:xfrm>
            <a:off x="8993875" y="4000500"/>
            <a:ext cx="600501" cy="597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1 21"/>
          <p:cNvCxnSpPr>
            <a:cxnSpLocks/>
          </p:cNvCxnSpPr>
          <p:nvPr/>
        </p:nvCxnSpPr>
        <p:spPr>
          <a:xfrm>
            <a:off x="8993875" y="4121624"/>
            <a:ext cx="429525" cy="183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1 24"/>
          <p:cNvCxnSpPr>
            <a:cxnSpLocks/>
          </p:cNvCxnSpPr>
          <p:nvPr/>
        </p:nvCxnSpPr>
        <p:spPr>
          <a:xfrm>
            <a:off x="8939284" y="4216182"/>
            <a:ext cx="496816" cy="4320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D926B664-7A1F-432D-8D86-3A0C642CFF0F}"/>
              </a:ext>
            </a:extLst>
          </p:cNvPr>
          <p:cNvSpPr/>
          <p:nvPr/>
        </p:nvSpPr>
        <p:spPr>
          <a:xfrm>
            <a:off x="3213100" y="3536950"/>
            <a:ext cx="495808" cy="279400"/>
          </a:xfrm>
          <a:prstGeom prst="rightArrow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5C6E0855-AFAA-4FF4-8E37-83295397FFB7}"/>
              </a:ext>
            </a:extLst>
          </p:cNvPr>
          <p:cNvSpPr/>
          <p:nvPr/>
        </p:nvSpPr>
        <p:spPr>
          <a:xfrm>
            <a:off x="3213100" y="5270500"/>
            <a:ext cx="495808" cy="279400"/>
          </a:xfrm>
          <a:prstGeom prst="rightArrow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DF52993-AFB6-4C01-A893-6331867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90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 animBg="1"/>
      <p:bldP spid="14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CA6A08-B542-4013-992F-88144FB1C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-1410496"/>
            <a:ext cx="9763125" cy="109299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8E76D3-99A3-489B-8F8C-1A6B06E59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1225" y="1886397"/>
            <a:ext cx="5257800" cy="4581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Dal prototipo al </a:t>
            </a:r>
            <a:r>
              <a:rPr lang="it-IT" dirty="0">
                <a:solidFill>
                  <a:srgbClr val="C00000"/>
                </a:solidFill>
              </a:rPr>
              <a:t>design di prodotto</a:t>
            </a: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Simulazione del dispositivo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rgbClr val="C33B2D"/>
                </a:solidFill>
              </a:rPr>
              <a:t>Modello 3D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52CE22-91CD-4303-8E24-E1DBADCCF7EB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E227C1A-94FD-4B55-82EF-E348F57D6ED3}"/>
              </a:ext>
            </a:extLst>
          </p:cNvPr>
          <p:cNvSpPr txBox="1">
            <a:spLocks/>
          </p:cNvSpPr>
          <p:nvPr/>
        </p:nvSpPr>
        <p:spPr>
          <a:xfrm>
            <a:off x="838200" y="-131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Prototipo e modello 3D</a:t>
            </a:r>
          </a:p>
        </p:txBody>
      </p:sp>
      <p:pic>
        <p:nvPicPr>
          <p:cNvPr id="8" name="Segnaposto contenuto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3F30E0-C341-40D8-9206-0F666B3781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3511744" cy="2658591"/>
          </a:xfrm>
          <a:prstGeom prst="rect">
            <a:avLst/>
          </a:prstGeom>
        </p:spPr>
      </p:pic>
      <p:pic>
        <p:nvPicPr>
          <p:cNvPr id="10" name="Immagine 9" descr="Immagine che contiene testo, contenitore, scatola&#10;&#10;Descrizione generata automaticamente">
            <a:extLst>
              <a:ext uri="{FF2B5EF4-FFF2-40B4-BE49-F238E27FC236}">
                <a16:creationId xmlns:a16="http://schemas.microsoft.com/office/drawing/2014/main" id="{A7ABA578-7051-48A3-A00A-F5E68BAAC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8" y="4581938"/>
            <a:ext cx="3508506" cy="2090830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E65F12AD-2F59-4EC0-8E37-CEDA00176565}"/>
              </a:ext>
            </a:extLst>
          </p:cNvPr>
          <p:cNvSpPr/>
          <p:nvPr/>
        </p:nvSpPr>
        <p:spPr>
          <a:xfrm rot="5400000">
            <a:off x="2401066" y="4125424"/>
            <a:ext cx="386011" cy="315244"/>
          </a:xfrm>
          <a:prstGeom prst="rightArrow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7FD11CC3-733F-4FA3-813C-95F13DB2A8F2}"/>
              </a:ext>
            </a:extLst>
          </p:cNvPr>
          <p:cNvSpPr/>
          <p:nvPr/>
        </p:nvSpPr>
        <p:spPr>
          <a:xfrm>
            <a:off x="5302444" y="1607667"/>
            <a:ext cx="378371" cy="4752974"/>
          </a:xfrm>
          <a:prstGeom prst="leftBrace">
            <a:avLst/>
          </a:prstGeom>
          <a:ln>
            <a:solidFill>
              <a:srgbClr val="C33B2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185DF348-5375-4C3C-89A6-3052F5453A6B}"/>
              </a:ext>
            </a:extLst>
          </p:cNvPr>
          <p:cNvSpPr/>
          <p:nvPr/>
        </p:nvSpPr>
        <p:spPr>
          <a:xfrm rot="5400000">
            <a:off x="8427119" y="4231311"/>
            <a:ext cx="386011" cy="315244"/>
          </a:xfrm>
          <a:prstGeom prst="rightArrow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1DD994-6B4F-45CE-960A-3773E52D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86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Creazione del prototipo in 3D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EB709F-0483-4094-BA11-D9BD170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793"/>
            <a:ext cx="10515600" cy="101758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Dati del dispositivo acquisiti con tecniche della fotogrammetria</a:t>
            </a:r>
          </a:p>
        </p:txBody>
      </p:sp>
      <p:pic>
        <p:nvPicPr>
          <p:cNvPr id="5" name="prot definitivo_tagliato">
            <a:hlinkClick r:id="" action="ppaction://media"/>
            <a:extLst>
              <a:ext uri="{FF2B5EF4-FFF2-40B4-BE49-F238E27FC236}">
                <a16:creationId xmlns:a16="http://schemas.microsoft.com/office/drawing/2014/main" id="{DB2E3491-2728-4703-ADA7-CD6B113F6C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1925" y="2095543"/>
            <a:ext cx="7381875" cy="415230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A3BE1D-0736-4EFA-8897-B8D8D4F572E0}"/>
              </a:ext>
            </a:extLst>
          </p:cNvPr>
          <p:cNvSpPr txBox="1"/>
          <p:nvPr/>
        </p:nvSpPr>
        <p:spPr>
          <a:xfrm>
            <a:off x="838200" y="2095543"/>
            <a:ext cx="25561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Presentazione al committente </a:t>
            </a:r>
          </a:p>
          <a:p>
            <a:endParaRPr lang="it-IT" sz="2800" dirty="0"/>
          </a:p>
          <a:p>
            <a:r>
              <a:rPr lang="it-IT" sz="2800" dirty="0"/>
              <a:t>Ricerca di miglioramenti</a:t>
            </a:r>
          </a:p>
          <a:p>
            <a:endParaRPr lang="it-IT" sz="2800" dirty="0"/>
          </a:p>
          <a:p>
            <a:r>
              <a:rPr lang="it-IT" sz="2800" dirty="0"/>
              <a:t>Stampa 3D: </a:t>
            </a:r>
            <a:r>
              <a:rPr lang="it-IT" sz="2800" dirty="0">
                <a:sym typeface="Wingdings" panose="05000000000000000000" pitchFamily="2" charset="2"/>
              </a:rPr>
              <a:t>produzione del dispositivo</a:t>
            </a:r>
            <a:endParaRPr lang="it-IT" sz="2800" dirty="0"/>
          </a:p>
          <a:p>
            <a:endParaRPr lang="it-IT" sz="280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95B855-549A-4885-97C1-6711665F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1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937B54B-F452-4F6C-B699-5DFA21967E91}"/>
              </a:ext>
            </a:extLst>
          </p:cNvPr>
          <p:cNvSpPr/>
          <p:nvPr/>
        </p:nvSpPr>
        <p:spPr>
          <a:xfrm>
            <a:off x="0" y="0"/>
            <a:ext cx="11353800" cy="1092994"/>
          </a:xfrm>
          <a:prstGeom prst="rect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72031B-1209-466E-88D8-DE2DB6A4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367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Architettura del sistema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EB709F-0483-4094-BA11-D9BD170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762125"/>
            <a:ext cx="10515600" cy="4723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Sistema realizzato da </a:t>
            </a:r>
            <a:r>
              <a:rPr lang="it-IT" dirty="0">
                <a:solidFill>
                  <a:srgbClr val="C33B2D"/>
                </a:solidFill>
              </a:rPr>
              <a:t>più blocchi </a:t>
            </a:r>
            <a:endParaRPr lang="it-IT" dirty="0">
              <a:solidFill>
                <a:srgbClr val="C33B2D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olidFill>
                  <a:srgbClr val="C33B2D"/>
                </a:solidFill>
              </a:rPr>
              <a:t>in comunicazione tra loro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dirty="0"/>
              <a:t>Ogni blocco esegue </a:t>
            </a:r>
            <a:r>
              <a:rPr lang="it-IT" dirty="0">
                <a:solidFill>
                  <a:srgbClr val="C33B2D"/>
                </a:solidFill>
              </a:rPr>
              <a:t>compiti distinti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dirty="0">
                <a:solidFill>
                  <a:srgbClr val="C33B2D"/>
                </a:solidFill>
              </a:rPr>
              <a:t>Software</a:t>
            </a:r>
            <a:r>
              <a:rPr lang="it-IT" dirty="0"/>
              <a:t> dei blocchi </a:t>
            </a:r>
            <a:r>
              <a:rPr lang="it-IT" dirty="0">
                <a:solidFill>
                  <a:srgbClr val="C33B2D"/>
                </a:solidFill>
              </a:rPr>
              <a:t>scritto interamente da noi</a:t>
            </a:r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1A86B40-53DB-4768-B7BD-B514E962A08A}"/>
              </a:ext>
            </a:extLst>
          </p:cNvPr>
          <p:cNvCxnSpPr>
            <a:cxnSpLocks/>
          </p:cNvCxnSpPr>
          <p:nvPr/>
        </p:nvCxnSpPr>
        <p:spPr>
          <a:xfrm flipV="1">
            <a:off x="7000875" y="1623122"/>
            <a:ext cx="1676400" cy="343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FD573AD-FC83-4F82-A247-4AC01C2FF112}"/>
              </a:ext>
            </a:extLst>
          </p:cNvPr>
          <p:cNvCxnSpPr>
            <a:cxnSpLocks/>
          </p:cNvCxnSpPr>
          <p:nvPr/>
        </p:nvCxnSpPr>
        <p:spPr>
          <a:xfrm flipV="1">
            <a:off x="7000875" y="2190162"/>
            <a:ext cx="1676400" cy="3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3A5164E-96AD-4340-A72F-231EDD1FC752}"/>
              </a:ext>
            </a:extLst>
          </p:cNvPr>
          <p:cNvCxnSpPr>
            <a:cxnSpLocks/>
          </p:cNvCxnSpPr>
          <p:nvPr/>
        </p:nvCxnSpPr>
        <p:spPr>
          <a:xfrm>
            <a:off x="7000875" y="2541542"/>
            <a:ext cx="1676400" cy="199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951BADE8-22E9-43DD-A00C-296055413ED2}"/>
              </a:ext>
            </a:extLst>
          </p:cNvPr>
          <p:cNvSpPr/>
          <p:nvPr/>
        </p:nvSpPr>
        <p:spPr>
          <a:xfrm>
            <a:off x="838200" y="1895475"/>
            <a:ext cx="495808" cy="279400"/>
          </a:xfrm>
          <a:prstGeom prst="rightArrow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6BD2C47B-E18A-42A7-B708-836387F9343B}"/>
              </a:ext>
            </a:extLst>
          </p:cNvPr>
          <p:cNvSpPr/>
          <p:nvPr/>
        </p:nvSpPr>
        <p:spPr>
          <a:xfrm>
            <a:off x="838200" y="3638550"/>
            <a:ext cx="495808" cy="279400"/>
          </a:xfrm>
          <a:prstGeom prst="rightArrow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DE660AAA-E2ED-4155-ACA8-DA3A10C521A2}"/>
              </a:ext>
            </a:extLst>
          </p:cNvPr>
          <p:cNvSpPr/>
          <p:nvPr/>
        </p:nvSpPr>
        <p:spPr>
          <a:xfrm>
            <a:off x="838200" y="5029200"/>
            <a:ext cx="495808" cy="279400"/>
          </a:xfrm>
          <a:prstGeom prst="rightArrow">
            <a:avLst/>
          </a:prstGeom>
          <a:solidFill>
            <a:srgbClr val="C33B2D"/>
          </a:solidFill>
          <a:ln>
            <a:solidFill>
              <a:srgbClr val="C33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5C1B8C1-E957-424D-8417-7C7810FAE093}"/>
              </a:ext>
            </a:extLst>
          </p:cNvPr>
          <p:cNvSpPr txBox="1"/>
          <p:nvPr/>
        </p:nvSpPr>
        <p:spPr>
          <a:xfrm>
            <a:off x="8801100" y="1412390"/>
            <a:ext cx="1017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Arduino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7EE11D2-75B0-4662-A06C-577804A06E4C}"/>
              </a:ext>
            </a:extLst>
          </p:cNvPr>
          <p:cNvSpPr txBox="1"/>
          <p:nvPr/>
        </p:nvSpPr>
        <p:spPr>
          <a:xfrm>
            <a:off x="8801099" y="1990996"/>
            <a:ext cx="854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Bridge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97CF2CE-38A1-4611-A746-FC5AE4899CDF}"/>
              </a:ext>
            </a:extLst>
          </p:cNvPr>
          <p:cNvSpPr txBox="1"/>
          <p:nvPr/>
        </p:nvSpPr>
        <p:spPr>
          <a:xfrm>
            <a:off x="8801099" y="2569602"/>
            <a:ext cx="854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Server</a:t>
            </a:r>
          </a:p>
        </p:txBody>
      </p:sp>
      <p:pic>
        <p:nvPicPr>
          <p:cNvPr id="25" name="Immagine 24" descr="Immagine che contiene utensiledimetallo, cucitrice&#10;&#10;Descrizione generata automaticamente">
            <a:extLst>
              <a:ext uri="{FF2B5EF4-FFF2-40B4-BE49-F238E27FC236}">
                <a16:creationId xmlns:a16="http://schemas.microsoft.com/office/drawing/2014/main" id="{8BC61CB9-F97F-4879-90D7-DD069D73F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63" y="2643830"/>
            <a:ext cx="299314" cy="380534"/>
          </a:xfrm>
          <a:prstGeom prst="rect">
            <a:avLst/>
          </a:prstGeom>
        </p:spPr>
      </p:pic>
      <p:pic>
        <p:nvPicPr>
          <p:cNvPr id="26" name="Immagine 25" descr="Immagine che contiene utensiledimetallo, cucitrice&#10;&#10;Descrizione generata automaticamente">
            <a:extLst>
              <a:ext uri="{FF2B5EF4-FFF2-40B4-BE49-F238E27FC236}">
                <a16:creationId xmlns:a16="http://schemas.microsoft.com/office/drawing/2014/main" id="{904A7FFB-D933-4F6B-BE66-1127783A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64" y="2087880"/>
            <a:ext cx="299315" cy="380535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E143FAE-4174-4020-85D5-B80718E99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944" y="1427551"/>
            <a:ext cx="588753" cy="380535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4B2182-736B-4BE6-B97D-08811AF1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51E70-039A-47F5-818D-73CED4C85D0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4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14133</TotalTime>
  <Words>1522</Words>
  <Application>Microsoft Office PowerPoint</Application>
  <PresentationFormat>Widescreen</PresentationFormat>
  <Paragraphs>382</Paragraphs>
  <Slides>28</Slides>
  <Notes>28</Notes>
  <HiddenSlides>1</HiddenSlides>
  <MMClips>1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Wingdings</vt:lpstr>
      <vt:lpstr>Tema di Office</vt:lpstr>
      <vt:lpstr>Worksheet</vt:lpstr>
      <vt:lpstr>Documento di Microsoft Word</vt:lpstr>
      <vt:lpstr>HEALTH DETECTOR sistema di telemedicina durante la pandemia COVID-19</vt:lpstr>
      <vt:lpstr>Presentazione standard di PowerPoint</vt:lpstr>
      <vt:lpstr>Fase ideativa</vt:lpstr>
      <vt:lpstr>Il progetto</vt:lpstr>
      <vt:lpstr>Obiettivi</vt:lpstr>
      <vt:lpstr>Destinatari</vt:lpstr>
      <vt:lpstr>Presentazione standard di PowerPoint</vt:lpstr>
      <vt:lpstr>Creazione del prototipo in 3D</vt:lpstr>
      <vt:lpstr>Architettura del sistema</vt:lpstr>
      <vt:lpstr>Presentazione standard di PowerPoint</vt:lpstr>
      <vt:lpstr>Schema degli stati</vt:lpstr>
      <vt:lpstr>Codifiche utilizzate</vt:lpstr>
      <vt:lpstr>Sensore GPS</vt:lpstr>
      <vt:lpstr>Sensore di temperatura</vt:lpstr>
      <vt:lpstr>Sensore battito cardiaco – 02 sangue</vt:lpstr>
      <vt:lpstr>Presentazione standard di PowerPoint</vt:lpstr>
      <vt:lpstr>Presentazione standard di PowerPoint</vt:lpstr>
      <vt:lpstr>SW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DEMO: del prototipo funzionante</vt:lpstr>
      <vt:lpstr>Presentazione standard di PowerPoint</vt:lpstr>
      <vt:lpstr>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COCCHI</dc:creator>
  <cp:lastModifiedBy>FEDERICO COCCHI</cp:lastModifiedBy>
  <cp:revision>212</cp:revision>
  <dcterms:created xsi:type="dcterms:W3CDTF">2021-02-13T18:15:15Z</dcterms:created>
  <dcterms:modified xsi:type="dcterms:W3CDTF">2021-03-02T15:15:48Z</dcterms:modified>
</cp:coreProperties>
</file>